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53" r:id="rId2"/>
    <p:sldId id="354" r:id="rId3"/>
    <p:sldId id="278" r:id="rId4"/>
    <p:sldId id="345" r:id="rId5"/>
    <p:sldId id="347" r:id="rId6"/>
    <p:sldId id="279" r:id="rId7"/>
    <p:sldId id="271" r:id="rId8"/>
    <p:sldId id="272" r:id="rId9"/>
    <p:sldId id="273" r:id="rId10"/>
    <p:sldId id="274" r:id="rId11"/>
    <p:sldId id="276" r:id="rId12"/>
    <p:sldId id="284" r:id="rId13"/>
    <p:sldId id="286" r:id="rId14"/>
    <p:sldId id="283" r:id="rId15"/>
    <p:sldId id="289" r:id="rId16"/>
    <p:sldId id="290" r:id="rId17"/>
    <p:sldId id="291" r:id="rId18"/>
    <p:sldId id="293" r:id="rId19"/>
    <p:sldId id="297" r:id="rId20"/>
    <p:sldId id="301" r:id="rId21"/>
    <p:sldId id="299" r:id="rId22"/>
    <p:sldId id="358" r:id="rId23"/>
    <p:sldId id="357" r:id="rId24"/>
    <p:sldId id="303" r:id="rId25"/>
    <p:sldId id="341" r:id="rId26"/>
    <p:sldId id="342" r:id="rId27"/>
    <p:sldId id="343" r:id="rId28"/>
    <p:sldId id="305" r:id="rId29"/>
    <p:sldId id="306" r:id="rId30"/>
    <p:sldId id="307" r:id="rId31"/>
    <p:sldId id="317" r:id="rId32"/>
    <p:sldId id="316" r:id="rId33"/>
    <p:sldId id="308" r:id="rId34"/>
    <p:sldId id="309" r:id="rId35"/>
    <p:sldId id="311" r:id="rId36"/>
    <p:sldId id="312" r:id="rId37"/>
    <p:sldId id="313" r:id="rId38"/>
    <p:sldId id="314" r:id="rId39"/>
    <p:sldId id="319" r:id="rId40"/>
    <p:sldId id="321" r:id="rId41"/>
    <p:sldId id="322" r:id="rId42"/>
    <p:sldId id="329" r:id="rId43"/>
    <p:sldId id="323" r:id="rId44"/>
    <p:sldId id="327" r:id="rId45"/>
    <p:sldId id="337" r:id="rId46"/>
    <p:sldId id="325" r:id="rId47"/>
    <p:sldId id="288" r:id="rId48"/>
    <p:sldId id="352" r:id="rId49"/>
    <p:sldId id="330" r:id="rId50"/>
    <p:sldId id="332" r:id="rId51"/>
    <p:sldId id="333" r:id="rId52"/>
    <p:sldId id="334" r:id="rId53"/>
    <p:sldId id="331" r:id="rId54"/>
    <p:sldId id="335" r:id="rId55"/>
    <p:sldId id="336" r:id="rId56"/>
    <p:sldId id="338" r:id="rId57"/>
    <p:sldId id="339" r:id="rId58"/>
    <p:sldId id="349" r:id="rId59"/>
    <p:sldId id="355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C1029-F9B2-420B-84F0-F6C21FB2E2A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C59E934-3982-419B-B5D8-E6E469E21682}">
      <dgm:prSet phldrT="[Texto]"/>
      <dgm:spPr/>
      <dgm:t>
        <a:bodyPr/>
        <a:lstStyle/>
        <a:p>
          <a:r>
            <a:rPr lang="es-ES" b="1" dirty="0" smtClean="0"/>
            <a:t>Deseable </a:t>
          </a:r>
        </a:p>
        <a:p>
          <a:r>
            <a:rPr lang="es-ES" dirty="0" smtClean="0"/>
            <a:t> </a:t>
          </a:r>
          <a:endParaRPr lang="es-ES" dirty="0"/>
        </a:p>
      </dgm:t>
    </dgm:pt>
    <dgm:pt modelId="{C4932F47-16A4-4182-B894-C3E6338271A1}" type="parTrans" cxnId="{C9F01700-D393-4917-BC89-F02F4D45B1B9}">
      <dgm:prSet/>
      <dgm:spPr/>
      <dgm:t>
        <a:bodyPr/>
        <a:lstStyle/>
        <a:p>
          <a:endParaRPr lang="es-ES"/>
        </a:p>
      </dgm:t>
    </dgm:pt>
    <dgm:pt modelId="{DBFA753D-A396-49B7-9DB2-2145C2A96B47}" type="sibTrans" cxnId="{C9F01700-D393-4917-BC89-F02F4D45B1B9}">
      <dgm:prSet/>
      <dgm:spPr/>
      <dgm:t>
        <a:bodyPr/>
        <a:lstStyle/>
        <a:p>
          <a:endParaRPr lang="es-ES"/>
        </a:p>
      </dgm:t>
    </dgm:pt>
    <dgm:pt modelId="{823EE5DD-475B-416A-BA5A-E2863AA5BEC5}">
      <dgm:prSet phldrT="[Texto]"/>
      <dgm:spPr/>
      <dgm:t>
        <a:bodyPr/>
        <a:lstStyle/>
        <a:p>
          <a:r>
            <a:rPr lang="es-ES" b="1" dirty="0" smtClean="0"/>
            <a:t>Mejorable </a:t>
          </a:r>
        </a:p>
        <a:p>
          <a:r>
            <a:rPr lang="es-ES" dirty="0" smtClean="0"/>
            <a:t> </a:t>
          </a:r>
          <a:endParaRPr lang="es-ES" dirty="0"/>
        </a:p>
      </dgm:t>
    </dgm:pt>
    <dgm:pt modelId="{44721AAB-C321-4056-AF65-09661A868A0B}" type="parTrans" cxnId="{E2245862-3491-439D-B364-6FD9A3708554}">
      <dgm:prSet/>
      <dgm:spPr/>
      <dgm:t>
        <a:bodyPr/>
        <a:lstStyle/>
        <a:p>
          <a:endParaRPr lang="es-ES"/>
        </a:p>
      </dgm:t>
    </dgm:pt>
    <dgm:pt modelId="{167BE3D2-A2CE-4152-89C4-5B33B6E1550B}" type="sibTrans" cxnId="{E2245862-3491-439D-B364-6FD9A3708554}">
      <dgm:prSet/>
      <dgm:spPr/>
      <dgm:t>
        <a:bodyPr/>
        <a:lstStyle/>
        <a:p>
          <a:endParaRPr lang="es-ES"/>
        </a:p>
      </dgm:t>
    </dgm:pt>
    <dgm:pt modelId="{4C9BFAB1-D7C7-4273-8616-124EB4210ABB}">
      <dgm:prSet phldrT="[Texto]" custT="1"/>
      <dgm:spPr/>
      <dgm:t>
        <a:bodyPr/>
        <a:lstStyle/>
        <a:p>
          <a:r>
            <a:rPr lang="es-ES" sz="3200" b="1" dirty="0" smtClean="0"/>
            <a:t>Excelente </a:t>
          </a:r>
        </a:p>
        <a:p>
          <a:r>
            <a:rPr lang="es-ES" sz="2400" dirty="0" smtClean="0"/>
            <a:t> </a:t>
          </a:r>
          <a:endParaRPr lang="es-ES" sz="2400" dirty="0"/>
        </a:p>
      </dgm:t>
    </dgm:pt>
    <dgm:pt modelId="{2C5A6464-02B6-4AA7-A5FE-A535894F427D}" type="parTrans" cxnId="{2AB4248D-7589-424C-B8E6-E86783D4372D}">
      <dgm:prSet/>
      <dgm:spPr/>
      <dgm:t>
        <a:bodyPr/>
        <a:lstStyle/>
        <a:p>
          <a:endParaRPr lang="es-ES"/>
        </a:p>
      </dgm:t>
    </dgm:pt>
    <dgm:pt modelId="{E331F6BF-B1AC-4DE1-BEC9-717BD14F0A96}" type="sibTrans" cxnId="{2AB4248D-7589-424C-B8E6-E86783D4372D}">
      <dgm:prSet/>
      <dgm:spPr/>
      <dgm:t>
        <a:bodyPr/>
        <a:lstStyle/>
        <a:p>
          <a:endParaRPr lang="es-ES"/>
        </a:p>
      </dgm:t>
    </dgm:pt>
    <dgm:pt modelId="{93E864A2-6B86-44D1-B6AF-75F766C967C0}">
      <dgm:prSet phldrT="[Texto]"/>
      <dgm:spPr/>
      <dgm:t>
        <a:bodyPr/>
        <a:lstStyle/>
        <a:p>
          <a:r>
            <a:rPr lang="es-ES" b="1" dirty="0" smtClean="0"/>
            <a:t>Claramente Mejorable </a:t>
          </a:r>
          <a:endParaRPr lang="es-ES" b="1" dirty="0"/>
        </a:p>
      </dgm:t>
    </dgm:pt>
    <dgm:pt modelId="{1EC424C5-9D91-4942-AFD3-EC888242FC44}" type="parTrans" cxnId="{C8B259BC-8272-4894-B81C-BA62611D8329}">
      <dgm:prSet/>
      <dgm:spPr/>
      <dgm:t>
        <a:bodyPr/>
        <a:lstStyle/>
        <a:p>
          <a:endParaRPr lang="es-ES"/>
        </a:p>
      </dgm:t>
    </dgm:pt>
    <dgm:pt modelId="{9067FBD5-15D0-464F-860B-589F028EDC6E}" type="sibTrans" cxnId="{C8B259BC-8272-4894-B81C-BA62611D8329}">
      <dgm:prSet/>
      <dgm:spPr/>
      <dgm:t>
        <a:bodyPr/>
        <a:lstStyle/>
        <a:p>
          <a:endParaRPr lang="es-ES"/>
        </a:p>
      </dgm:t>
    </dgm:pt>
    <dgm:pt modelId="{C03A0663-3293-44FA-B062-FCA7DD2AF077}" type="pres">
      <dgm:prSet presAssocID="{0C5C1029-F9B2-420B-84F0-F6C21FB2E2A2}" presName="Name0" presStyleCnt="0">
        <dgm:presLayoutVars>
          <dgm:dir/>
          <dgm:animLvl val="lvl"/>
          <dgm:resizeHandles val="exact"/>
        </dgm:presLayoutVars>
      </dgm:prSet>
      <dgm:spPr/>
    </dgm:pt>
    <dgm:pt modelId="{64E9DB7A-855B-435B-85CB-BF49EBE47629}" type="pres">
      <dgm:prSet presAssocID="{4C9BFAB1-D7C7-4273-8616-124EB4210ABB}" presName="Name8" presStyleCnt="0"/>
      <dgm:spPr/>
    </dgm:pt>
    <dgm:pt modelId="{C5AABAFF-DDBF-4F08-8118-000C02DD5FAE}" type="pres">
      <dgm:prSet presAssocID="{4C9BFAB1-D7C7-4273-8616-124EB4210ABB}" presName="level" presStyleLbl="node1" presStyleIdx="0" presStyleCnt="4" custScaleX="97061" custScaleY="10765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2E2E3-CC44-46FA-B9D2-AD8B244F7EF8}" type="pres">
      <dgm:prSet presAssocID="{4C9BFAB1-D7C7-4273-8616-124EB4210A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BE4CE6-CE36-4B77-98DE-106453106104}" type="pres">
      <dgm:prSet presAssocID="{8C59E934-3982-419B-B5D8-E6E469E21682}" presName="Name8" presStyleCnt="0"/>
      <dgm:spPr/>
    </dgm:pt>
    <dgm:pt modelId="{DDED42A8-364E-4330-BDA8-154E2E35FEAE}" type="pres">
      <dgm:prSet presAssocID="{8C59E934-3982-419B-B5D8-E6E469E2168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66BCD-EA42-48A5-BAB3-5FA58D1DE096}" type="pres">
      <dgm:prSet presAssocID="{8C59E934-3982-419B-B5D8-E6E469E216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D56C72-982B-4488-8DCD-F80891AA94C7}" type="pres">
      <dgm:prSet presAssocID="{823EE5DD-475B-416A-BA5A-E2863AA5BEC5}" presName="Name8" presStyleCnt="0"/>
      <dgm:spPr/>
    </dgm:pt>
    <dgm:pt modelId="{51EB3731-1049-497C-B426-C657508341B7}" type="pres">
      <dgm:prSet presAssocID="{823EE5DD-475B-416A-BA5A-E2863AA5BEC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58F474-315A-4BDF-ACC2-D489826A1BC1}" type="pres">
      <dgm:prSet presAssocID="{823EE5DD-475B-416A-BA5A-E2863AA5BE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8F64DB-2CEE-48DD-8B6E-AB78F6E4867A}" type="pres">
      <dgm:prSet presAssocID="{93E864A2-6B86-44D1-B6AF-75F766C967C0}" presName="Name8" presStyleCnt="0"/>
      <dgm:spPr/>
    </dgm:pt>
    <dgm:pt modelId="{D5FF0F50-8764-4C4F-94E9-BDBDB1F0439D}" type="pres">
      <dgm:prSet presAssocID="{93E864A2-6B86-44D1-B6AF-75F766C967C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BBB515-11FF-4411-9D1A-B89C4B32760D}" type="pres">
      <dgm:prSet presAssocID="{93E864A2-6B86-44D1-B6AF-75F766C967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245862-3491-439D-B364-6FD9A3708554}" srcId="{0C5C1029-F9B2-420B-84F0-F6C21FB2E2A2}" destId="{823EE5DD-475B-416A-BA5A-E2863AA5BEC5}" srcOrd="2" destOrd="0" parTransId="{44721AAB-C321-4056-AF65-09661A868A0B}" sibTransId="{167BE3D2-A2CE-4152-89C4-5B33B6E1550B}"/>
    <dgm:cxn modelId="{7F931D40-FE1D-4945-8434-C5C9C27CFB1D}" type="presOf" srcId="{4C9BFAB1-D7C7-4273-8616-124EB4210ABB}" destId="{C5AABAFF-DDBF-4F08-8118-000C02DD5FAE}" srcOrd="0" destOrd="0" presId="urn:microsoft.com/office/officeart/2005/8/layout/pyramid1"/>
    <dgm:cxn modelId="{C8B259BC-8272-4894-B81C-BA62611D8329}" srcId="{0C5C1029-F9B2-420B-84F0-F6C21FB2E2A2}" destId="{93E864A2-6B86-44D1-B6AF-75F766C967C0}" srcOrd="3" destOrd="0" parTransId="{1EC424C5-9D91-4942-AFD3-EC888242FC44}" sibTransId="{9067FBD5-15D0-464F-860B-589F028EDC6E}"/>
    <dgm:cxn modelId="{30879D83-5C35-4155-B82A-DC41A29CDB7A}" type="presOf" srcId="{0C5C1029-F9B2-420B-84F0-F6C21FB2E2A2}" destId="{C03A0663-3293-44FA-B062-FCA7DD2AF077}" srcOrd="0" destOrd="0" presId="urn:microsoft.com/office/officeart/2005/8/layout/pyramid1"/>
    <dgm:cxn modelId="{15C0CC45-2AFE-4937-8B29-7852C001B76C}" type="presOf" srcId="{93E864A2-6B86-44D1-B6AF-75F766C967C0}" destId="{5BBBB515-11FF-4411-9D1A-B89C4B32760D}" srcOrd="1" destOrd="0" presId="urn:microsoft.com/office/officeart/2005/8/layout/pyramid1"/>
    <dgm:cxn modelId="{E4543950-DDB4-4464-BBFA-BF9FB36F7FA7}" type="presOf" srcId="{823EE5DD-475B-416A-BA5A-E2863AA5BEC5}" destId="{8B58F474-315A-4BDF-ACC2-D489826A1BC1}" srcOrd="1" destOrd="0" presId="urn:microsoft.com/office/officeart/2005/8/layout/pyramid1"/>
    <dgm:cxn modelId="{2AB4248D-7589-424C-B8E6-E86783D4372D}" srcId="{0C5C1029-F9B2-420B-84F0-F6C21FB2E2A2}" destId="{4C9BFAB1-D7C7-4273-8616-124EB4210ABB}" srcOrd="0" destOrd="0" parTransId="{2C5A6464-02B6-4AA7-A5FE-A535894F427D}" sibTransId="{E331F6BF-B1AC-4DE1-BEC9-717BD14F0A96}"/>
    <dgm:cxn modelId="{AD521A47-D4F5-4C56-A8A2-B8CAD507119B}" type="presOf" srcId="{4C9BFAB1-D7C7-4273-8616-124EB4210ABB}" destId="{01D2E2E3-CC44-46FA-B9D2-AD8B244F7EF8}" srcOrd="1" destOrd="0" presId="urn:microsoft.com/office/officeart/2005/8/layout/pyramid1"/>
    <dgm:cxn modelId="{B930ADD5-6B90-44C8-B57B-43AFF4B6A62A}" type="presOf" srcId="{823EE5DD-475B-416A-BA5A-E2863AA5BEC5}" destId="{51EB3731-1049-497C-B426-C657508341B7}" srcOrd="0" destOrd="0" presId="urn:microsoft.com/office/officeart/2005/8/layout/pyramid1"/>
    <dgm:cxn modelId="{B7F012F6-AD3F-4909-A9C8-C454977363B3}" type="presOf" srcId="{8C59E934-3982-419B-B5D8-E6E469E21682}" destId="{DDED42A8-364E-4330-BDA8-154E2E35FEAE}" srcOrd="0" destOrd="0" presId="urn:microsoft.com/office/officeart/2005/8/layout/pyramid1"/>
    <dgm:cxn modelId="{FE717DE9-3F5C-45F4-8AB7-9B518BCEADAC}" type="presOf" srcId="{93E864A2-6B86-44D1-B6AF-75F766C967C0}" destId="{D5FF0F50-8764-4C4F-94E9-BDBDB1F0439D}" srcOrd="0" destOrd="0" presId="urn:microsoft.com/office/officeart/2005/8/layout/pyramid1"/>
    <dgm:cxn modelId="{C9F01700-D393-4917-BC89-F02F4D45B1B9}" srcId="{0C5C1029-F9B2-420B-84F0-F6C21FB2E2A2}" destId="{8C59E934-3982-419B-B5D8-E6E469E21682}" srcOrd="1" destOrd="0" parTransId="{C4932F47-16A4-4182-B894-C3E6338271A1}" sibTransId="{DBFA753D-A396-49B7-9DB2-2145C2A96B47}"/>
    <dgm:cxn modelId="{3B1A2696-193B-4455-A131-2F7FA7E8A6EF}" type="presOf" srcId="{8C59E934-3982-419B-B5D8-E6E469E21682}" destId="{A8066BCD-EA42-48A5-BAB3-5FA58D1DE096}" srcOrd="1" destOrd="0" presId="urn:microsoft.com/office/officeart/2005/8/layout/pyramid1"/>
    <dgm:cxn modelId="{929CB61B-EA73-4F53-A0AF-FF9D1FFCD2BD}" type="presParOf" srcId="{C03A0663-3293-44FA-B062-FCA7DD2AF077}" destId="{64E9DB7A-855B-435B-85CB-BF49EBE47629}" srcOrd="0" destOrd="0" presId="urn:microsoft.com/office/officeart/2005/8/layout/pyramid1"/>
    <dgm:cxn modelId="{11F333E0-050B-4CA2-BB22-7D2A1F71BD43}" type="presParOf" srcId="{64E9DB7A-855B-435B-85CB-BF49EBE47629}" destId="{C5AABAFF-DDBF-4F08-8118-000C02DD5FAE}" srcOrd="0" destOrd="0" presId="urn:microsoft.com/office/officeart/2005/8/layout/pyramid1"/>
    <dgm:cxn modelId="{C6915312-760B-4948-8B2E-0C440AC3E889}" type="presParOf" srcId="{64E9DB7A-855B-435B-85CB-BF49EBE47629}" destId="{01D2E2E3-CC44-46FA-B9D2-AD8B244F7EF8}" srcOrd="1" destOrd="0" presId="urn:microsoft.com/office/officeart/2005/8/layout/pyramid1"/>
    <dgm:cxn modelId="{3425D4A4-4691-45EB-8DD2-A7EEE3B15CBD}" type="presParOf" srcId="{C03A0663-3293-44FA-B062-FCA7DD2AF077}" destId="{69BE4CE6-CE36-4B77-98DE-106453106104}" srcOrd="1" destOrd="0" presId="urn:microsoft.com/office/officeart/2005/8/layout/pyramid1"/>
    <dgm:cxn modelId="{39950BB7-3412-4D91-9270-AAF80ABE1184}" type="presParOf" srcId="{69BE4CE6-CE36-4B77-98DE-106453106104}" destId="{DDED42A8-364E-4330-BDA8-154E2E35FEAE}" srcOrd="0" destOrd="0" presId="urn:microsoft.com/office/officeart/2005/8/layout/pyramid1"/>
    <dgm:cxn modelId="{1DBDDAA3-9167-437E-B9FD-997B73C1218B}" type="presParOf" srcId="{69BE4CE6-CE36-4B77-98DE-106453106104}" destId="{A8066BCD-EA42-48A5-BAB3-5FA58D1DE096}" srcOrd="1" destOrd="0" presId="urn:microsoft.com/office/officeart/2005/8/layout/pyramid1"/>
    <dgm:cxn modelId="{BDF22470-19E0-4A3A-8FA7-B77F13782FE4}" type="presParOf" srcId="{C03A0663-3293-44FA-B062-FCA7DD2AF077}" destId="{B8D56C72-982B-4488-8DCD-F80891AA94C7}" srcOrd="2" destOrd="0" presId="urn:microsoft.com/office/officeart/2005/8/layout/pyramid1"/>
    <dgm:cxn modelId="{22871953-D759-46E2-BDC8-D87E2188673F}" type="presParOf" srcId="{B8D56C72-982B-4488-8DCD-F80891AA94C7}" destId="{51EB3731-1049-497C-B426-C657508341B7}" srcOrd="0" destOrd="0" presId="urn:microsoft.com/office/officeart/2005/8/layout/pyramid1"/>
    <dgm:cxn modelId="{F0BE70E0-62F5-4C13-A399-1F61661C26A5}" type="presParOf" srcId="{B8D56C72-982B-4488-8DCD-F80891AA94C7}" destId="{8B58F474-315A-4BDF-ACC2-D489826A1BC1}" srcOrd="1" destOrd="0" presId="urn:microsoft.com/office/officeart/2005/8/layout/pyramid1"/>
    <dgm:cxn modelId="{24EC10BF-83A4-474C-9BF8-8CB5778E139C}" type="presParOf" srcId="{C03A0663-3293-44FA-B062-FCA7DD2AF077}" destId="{568F64DB-2CEE-48DD-8B6E-AB78F6E4867A}" srcOrd="3" destOrd="0" presId="urn:microsoft.com/office/officeart/2005/8/layout/pyramid1"/>
    <dgm:cxn modelId="{A942B236-5DC1-4A31-81D5-794447872DEA}" type="presParOf" srcId="{568F64DB-2CEE-48DD-8B6E-AB78F6E4867A}" destId="{D5FF0F50-8764-4C4F-94E9-BDBDB1F0439D}" srcOrd="0" destOrd="0" presId="urn:microsoft.com/office/officeart/2005/8/layout/pyramid1"/>
    <dgm:cxn modelId="{06FA5906-F07F-4BE4-A3FF-C67C59FB5EC9}" type="presParOf" srcId="{568F64DB-2CEE-48DD-8B6E-AB78F6E4867A}" destId="{5BBBB515-11FF-4411-9D1A-B89C4B32760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AABAFF-DDBF-4F08-8118-000C02DD5FAE}">
      <dsp:nvSpPr>
        <dsp:cNvPr id="0" name=""/>
        <dsp:cNvSpPr/>
      </dsp:nvSpPr>
      <dsp:spPr>
        <a:xfrm>
          <a:off x="2776731" y="0"/>
          <a:ext cx="1914137" cy="1287062"/>
        </a:xfrm>
        <a:prstGeom prst="trapezoid">
          <a:avLst>
            <a:gd name="adj" fmla="val 766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Excelente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</a:t>
          </a:r>
          <a:endParaRPr lang="es-ES" sz="2400" kern="1200" dirty="0"/>
        </a:p>
      </dsp:txBody>
      <dsp:txXfrm>
        <a:off x="2776731" y="0"/>
        <a:ext cx="1914137" cy="1287062"/>
      </dsp:txXfrm>
    </dsp:sp>
    <dsp:sp modelId="{DDED42A8-364E-4330-BDA8-154E2E35FEAE}">
      <dsp:nvSpPr>
        <dsp:cNvPr id="0" name=""/>
        <dsp:cNvSpPr/>
      </dsp:nvSpPr>
      <dsp:spPr>
        <a:xfrm>
          <a:off x="1831834" y="1287062"/>
          <a:ext cx="3803931" cy="1195520"/>
        </a:xfrm>
        <a:prstGeom prst="trapezoid">
          <a:avLst>
            <a:gd name="adj" fmla="val 766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Deseable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 </a:t>
          </a:r>
          <a:endParaRPr lang="es-ES" sz="3300" kern="1200" dirty="0"/>
        </a:p>
      </dsp:txBody>
      <dsp:txXfrm>
        <a:off x="2497522" y="1287062"/>
        <a:ext cx="2472555" cy="1195520"/>
      </dsp:txXfrm>
    </dsp:sp>
    <dsp:sp modelId="{51EB3731-1049-497C-B426-C657508341B7}">
      <dsp:nvSpPr>
        <dsp:cNvPr id="0" name=""/>
        <dsp:cNvSpPr/>
      </dsp:nvSpPr>
      <dsp:spPr>
        <a:xfrm>
          <a:off x="915917" y="2482583"/>
          <a:ext cx="5635765" cy="1195520"/>
        </a:xfrm>
        <a:prstGeom prst="trapezoid">
          <a:avLst>
            <a:gd name="adj" fmla="val 766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Mejorable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 </a:t>
          </a:r>
          <a:endParaRPr lang="es-ES" sz="3300" kern="1200" dirty="0"/>
        </a:p>
      </dsp:txBody>
      <dsp:txXfrm>
        <a:off x="1902176" y="2482583"/>
        <a:ext cx="3663247" cy="1195520"/>
      </dsp:txXfrm>
    </dsp:sp>
    <dsp:sp modelId="{D5FF0F50-8764-4C4F-94E9-BDBDB1F0439D}">
      <dsp:nvSpPr>
        <dsp:cNvPr id="0" name=""/>
        <dsp:cNvSpPr/>
      </dsp:nvSpPr>
      <dsp:spPr>
        <a:xfrm>
          <a:off x="0" y="3678104"/>
          <a:ext cx="7467600" cy="1195520"/>
        </a:xfrm>
        <a:prstGeom prst="trapezoid">
          <a:avLst>
            <a:gd name="adj" fmla="val 766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Claramente Mejorable </a:t>
          </a:r>
          <a:endParaRPr lang="es-ES" sz="3300" b="1" kern="1200" dirty="0"/>
        </a:p>
      </dsp:txBody>
      <dsp:txXfrm>
        <a:off x="1306829" y="3678104"/>
        <a:ext cx="4853940" cy="119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E63E4-C9F4-4BB9-BB22-77703C8B0DC3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2F515-66EE-47F4-9329-D09AD5D443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64858-AB28-4B11-B8C4-0547E1EC28FC}" type="slidenum">
              <a:rPr lang="es-ES"/>
              <a:pPr/>
              <a:t>19</a:t>
            </a:fld>
            <a:endParaRPr lang="es-E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0DEC09-E4C7-447E-B6B0-C0363A8DEAF4}" type="slidenum">
              <a:rPr lang="es-ES"/>
              <a:pPr/>
              <a:t>31</a:t>
            </a:fld>
            <a:endParaRPr lang="es-ES" dirty="0"/>
          </a:p>
        </p:txBody>
      </p:sp>
      <p:sp>
        <p:nvSpPr>
          <p:cNvPr id="209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6" y="4342858"/>
            <a:ext cx="5485454" cy="4114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ED7BAE-91BF-4409-BCF7-BCCC1F00CD62}" type="slidenum">
              <a:rPr lang="es-ES"/>
              <a:pPr/>
              <a:t>32</a:t>
            </a:fld>
            <a:endParaRPr lang="es-ES" dirty="0"/>
          </a:p>
        </p:txBody>
      </p:sp>
      <p:sp>
        <p:nvSpPr>
          <p:cNvPr id="206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6" y="4342858"/>
            <a:ext cx="5485454" cy="4114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3F1DF5-E30D-41C6-A8A3-46D0FDC1C732}" type="slidenum">
              <a:rPr lang="es-ES"/>
              <a:pPr/>
              <a:t>35</a:t>
            </a:fld>
            <a:endParaRPr lang="es-ES" dirty="0"/>
          </a:p>
        </p:txBody>
      </p:sp>
      <p:sp>
        <p:nvSpPr>
          <p:cNvPr id="159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6" y="4342858"/>
            <a:ext cx="5485454" cy="41144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8D84-8EFB-4C80-9267-F05935F2A324}" type="datetimeFigureOut">
              <a:rPr lang="es-ES" smtClean="0"/>
              <a:pPr/>
              <a:t>08/02/2015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0024E-928F-45FE-BA63-60683AC6F0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fo.masterbase.com/Portals/37780/images/Screen%20shot%202011-11-06%20at%209.37.42%20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6783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472514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¿QUÉ SISTEMA EDUCATIVO TENEMOS?</a:t>
            </a:r>
          </a:p>
          <a:p>
            <a:r>
              <a:rPr lang="es-ES" sz="3600" b="1" dirty="0" smtClean="0"/>
              <a:t>PROPUESTAS PARA EL DEBATE.</a:t>
            </a:r>
          </a:p>
          <a:p>
            <a:pPr algn="r"/>
            <a:r>
              <a:rPr lang="es-ES" sz="3600" b="1" dirty="0" smtClean="0"/>
              <a:t>Frco</a:t>
            </a:r>
            <a:r>
              <a:rPr lang="es-ES" sz="3600" b="1" dirty="0" smtClean="0"/>
              <a:t>. Javier Fernández Franco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i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QUExQWFhUVFxcUGBcYGBsaGBgXFxUXFxUXFxwYHCggGBolHBcUITEhJSkrLi4uFx8zODMsNygtLisBCgoKDg0OGhAQGywmHCQsLCwsLCwsLSwsLCwsLCwsLCwsLCwsLCwsLCwsLCwsLCwsLCwsLCwsLCwsLCwsLCwsLP/AABEIAKgBLAMBIgACEQEDEQH/xAAbAAACAwEBAQAAAAAAAAAAAAACAwABBAUGB//EADwQAAEDAgMFBQcDBAEFAQEAAAEAAhEDIQQxQRJRYXGRBYGhwdETIjJCseHwBhRSYnKC8RUzU5Ky0sIk/8QAGQEAAwEBAQAAAAAAAAAAAAAAAAECAwQF/8QAKhEAAgIBBAIBAwMFAAAAAAAAAAECEQMSITFBE1EEImFxFCORQlKBsfD/2gAMAwEAAhEDEQA/ANh7PewbT3U4+IgQYkgfDqfJIqYNwYQ0CTByDXXMfEbDPKV19udfBEADkL8B9kaidJ5+nj30nz7AuaLe8CQQRrsnPkbKdrdrh7xtUTTAYGBrWyABr708F3HYabR3QfRZ6mDBgQLWyT1LmhaX7OLhQXn3WlwjRoMDmBZHTrDagTIJBtcXiI5LrU8AWSW7TZiSHOHLVBh8HsP2m7THGRO1GeeY1ko1JhpaMrsURYNdtZxdu8SY4Sl1cUx8bVTZkAmWmwHy2udBY63XTZQIyJPGx8lTqY/pvvb90KVA4nPoVKLSCKrbDa91xBExlI4/Va61Z3uvDiWuBIyLnZzlnex5FaWYcG+xTOl2x5I5AzY224/ZPULScapVdUJe0GCYkEG4i3C09FtwzHMJMmS2RtTkJztrFslpLh/C3+Kfh8Q1pJaHgxB2XAW3WGSHIFE59fHPiSS2+6Y57hMZrnsr3bD3AA3ExxtPeu7UNMiNl3eJH/qEn2VIiCIBjw4IToHGzmVu0tnN7uXqkvxXut992ckTc8+C67+zaJBgAnWYFuqYzs6iGAktncQCQqTJaZzW9pyMmnX4fydEX/LGAWwO49LZaLXUdSY5rdkHamCANFrpua0ENcWTugb/AFKlyXoelnNHa7pz7oKXicZk/baSbR70jnknnswE7YxLpPzWv+Qh/wCFqSXCsHE7279bFNOKBxZkZii4mCBOcyOm4ImPd8rmyCLBzrT4LbhuzHMILnMdvGS3NECCG33HPwQ8tcC0GDD4quHZzcTO1HHS102t2zUbo06a5zGomFtp1JEgRyKHDYgCw25HuyZndmo8i7RVMwf848GC1pvOXy9y0Ve2G7G1tCby0CTnYGRAKfXawmXMk74lc3HVqTHQMPUdvLWGE1NSfAtwB21/MSJyIGXKM1pZ2uwXDADouc7G0CCDQeNbtIQO7QwoE7Lgd1wr/wAMR3cJ2m182gjhPmtJrjf4LzmGx2GzG2DnE7ssis1TtJxc25jg5TTsNTPWe2G/wRCvxXk34h8jYL3NIiToTNk6k+u1sjQ/CTcydNITp+w1M9GWg53O8qnNAFmz3/dcKh2hWNiPotX/ACpYDtsJvaLTujNO5D2OjTa7QkcIaoKztKgtwFlwsRiKj6jdkO96IH8TOU6rNXs9zXE7U3EajPJUnIWx6UVyfnaZ4fdO2qh1af8AH7ryPsH7ey0EmYLcjvW/D0K0QJEGCJIuhtrsFXo7opM/kiIjKOv3XNPEqX3lcbi32dGx0qbjf1/2s5oOPzC9iATbqLrIakAkmwvcI6OIDoggyJHLeqjtzv8AyS0dLCYbZAFncTotVEGPe2Z/pFvqVxK+J2GlxyAm0nyWbCdqh4vLTMQuhZqXBn4/uekc/d9FnpVX5Ohx0hpaO+SVzaeLnInoU5tZx3+Kf6heg8TOgaiBtYyZEDQgzPdFlk2zxUbXI180/OheNmh2JIPwvPEbHqEJxAOYeP8AEH6SknElGMUY+EHr6peeAeNjGVmX+K29hH/5Sxi6ZcWzuFxA7pV/uv6R1KJuL/o+iPPB9hokE3A03X2e+Y+iqvgmu+VE7tA6MJHCFTcdObHDun6K1PGxaZGZ3YrDFjbn5pr+x2cQtIxHP/xd6KPxA1PgVX0MX1GZvZsD4j0afJE3BuFg/q0FGMY3+Q77fVC3FsJs9vVTpgGqQDcNUBu9pH9v3UFOrLp2AL7JGcxaRzhOFZs5jqEYLdXJaMZSnIxOpVhPwm1vwhZv/wCgFxdcQLNjO8+S6j3tGpKz1cS4fCyeZhRJY0NSkYataqBMOzjIqjjH7nW4HyWt1aq7MNb4og128dPusZSj/SjSOp8mX9y60zfmidVnMdZ9FsEqJaiqOa5jCbsZPIIob/FnQLcVR5J6g0mRr/7R3egTWYgagniCB4EJha3d4ISxu4dEavsLSGK9Pc4d4TNunGbug9V57tHtRlKpsjZBteT5HNYqfadV0jbtP8p0VkOkepNYHIyp7QbwvPYDHMpkku0mM/qtB7cY4jZIkGYhp7jZIDtbQ3hXPELkn9RNj4Gz/a3yC00sYXtDmtZBE/AikMpuIp/yb1A+qc0tOUHosxd/Ss9Wg0/KOg9Fw6JM11GjtZzm0nFjQTEX3GxNr5LzX6crOdUuXEtOyADpxXaGHtr3EgdAUqhgdky0kZm288+9axjUWiW7Z3VJWNrHR/1QDxH1hqtjan/cpHuIWXhmVrRrlQOSSKgzDDyf6hL9u7Vh7iD5qHjl6GpI3MrEb+qIvYc2ieFlzzjAMw8f4nyU/wCQp6uA5gj6pqeSIPSzW6m3QkcxKY0nLaB5zKyMxdM5Paf8gnNcDkQn55LoWhMYWcJPBGH7IiI5jzzSkYed5WsflrtEvFfYxpG8IC0fmSv2ckSSe/7J2MYGAeRXfjlGUdVKjnnFxdWKe8HghFMbyhpEn5Z5lMLcpEK0oT6JblHsH2XEpbsOU8ghV7RD+Nj9As0jOcIdE0McNGnwTBUTWmVD+LjZXkkI2jqwdzgoX/0nuIK0EBBsjRR+ih03/I/NIzvq/wBLu9KGIvl+dy6IecrEcgkVgHZiPDyS/StcO/yPz3yZzX5ePoiY6Tm3qrZhBx6/ZVssGYPfPks5QlDeS/2WsmrhhO4GenqgDjlEc0XtWaAbvyVftxoFm82LtP8A78h+50y/ZP0E8ihNJ38fHwunN7QI0B7lf/JH+LfH1VrN8d+xfu/YxVcONWDoChGFYL+zH/iJ8FrdjZ+UePqo7FA/L4p+TB7YXl9ISMFTcP8AptP+I9Fkq9l0mmfZNB/tAXUbW5qn1ufX7I8mL+4Ln6OYzCsGTG9AniN3it3tmkXE9PRJIbvPQJOcOmUr7RlNMfh+6Es5fneiNLjHT0VhnErE0oXHLp9lRB3+CN1MfgPqlmmfwD1QBU7yVW3uJ6qTvHh6FMFRu7wKYUIPAFX3X3apntG6DwULxuKdhRQqOymOH2QuLo+3qqc8G1/BCHkJ2FAuoT8oPMBD+yH8R1A+idtHQfUqgTu8EmAkYXcSP8j5KzSeDaq7rP1TmAuyLeNx4xkjGHOpCNN9BRWHquGb3d0fZaX9ogiNsQN4OfikDAHRzY4g+SxVexgas7cSMhYTxnyVRjS2JkjtCkbECRwfn3QjDoNgZHGY+i4lTs+s3aziPdIIz5k38FgwAxAe5z3gnXIk21IJW+PJXBjKF8nqzUnW+SoW1uuFg69cvMubAMQTnr5rQyrVdULXNMCCTI1mMuS6Flb5Rl467OtTjVMdUASK2FeGE09nai0n3Z4r532p2tXFUhzwYJHuPBk6xGXKFU5VwEVZ9KLlbV8/7O/U1RpgDaB1ubles7P7V26c5kXI9PuojlTdFONHWAVPbKydpYz2dNz9wtun/abha+0xroPvAG2WS0IYYPVQuulwToUPtLi8Tlx5b1RI4tBzgoP2zN0crfRKbWbJvIAvF7zuCzYjtlrROycwLyNeSiUodlRjJ8Gv9lez3d8H6hDXwj23HvDlf6pH/Kg/M0Ia3aADC4ukATbW0jLuXHk8D4idEIZO2Oa5uWR5KyuLiO3Q2k2oW3dbkY14SuBT/WFWILWkxnluv9VzrEukb6kuT3rHqnuXiaP60dkaYJ5wvSdl9qtrs2gIIsR3f76JuDj0NSTN8oSUG0l1MUxphzgDnchIor92dAeg9VPbuOgj84pYpOOZnv8ARD+34/U/VFIihhqneB+c1RxAHzDogdhh+D7pfsgN/wCd6KQUNFWdXdEwRoT3ws9tSfqheRoSnsA606dT6I5aNCsWzzRgHQn85IA0mpz6D0QzOn0HklBzufMT9UftTu6WQBCGjQ9UTQIsELq34YPkr/cpgEQN/gqFUjU90qv3B4fnNCax39EqAJpfMj2nW3Q2CImpv/8AJrfKEt1U7+iAmUwHsxDtdh3C48ygOKh0mkO53qAhYzgjcw8lcZSRDimFSrNcf+m4d7c+UrThaIa/aaHAnWDy05rFKtpIWiysh4zr4vCnZvMHivI4nsyHC/uibW1Bta+q9A3GPy2jHG/1WSvQa4yWjut9FpPLfBMcdHLw1HZ/hmXfC3XhC9B2bh3bNg0DP3QAOgWKlh2AQWz3rq4btENbEGBYXB8koT33YSj6Rj7Uc40qjHEEmRAMG0TN+I6rThab20w1trQN44Eaq8bjm1KZbcG2nHmnU+0KcARYW/LLZTV8mTi64MLhiGSWua50RcQLHKzrLz/a+IxDnsL6ewQ0k+8S0kSZIyHXRez/AHNLes+IwzHmQ63HclNKS5HFtdHgK+Pr0Yc1zGh7dqA4T3g5dyyHtiq4y67QZOp8M17btDsVrvhLTpEwehXLf+mX/wDbGYuACfC6wca2o153OU7HAANIqUwPetMSdb/lkk42jApy6GEO2nAXgGxi5F16J36TqbI93KIgwRnGR3lc936ecHQ8Ota/vW4Soca5sPwY/bYRzWseXPcbggloaSbgi4dpuyXVdhsOKbWNbSIDtiXmoDcEyS0EnUcENH9OU7SDa4gNB6hsoqX6bAcIc4NGg+Kd8zYrN5ocWPcwv7Ko+ziKIeXuIJqOGwREsdYzMCNOSj+0ThabHtpsLaljDgdlwzaYuDcFMxv6SeXOc17nB0k7XxE8c5Wh/wCn3ey2HMc8XcIeG3IAvlOQ6JvJjYJOxDP1YA33qcHdOo7lwcdtVnmoPm0mY4CdFpZ2FiGxLGuN83NNiIutlH9LV40HCT5CE7hHsbcnyeoZg95B5T5JpYRkB3/cqg+LSERrgalRqZrQupQm5gckksjQHr6p/wC7bvKjcRPwgdIStjoUHcPp6JrCP4nor23HQdUDzvd4fdABbY4Dr6IXDiO5Lc5o+YlKLggBxDf5GVTo4pRcNFe0d6ACMKkJjVMY2U6FZJEZGfBU1pOQlMbsjMT32RjEEfDA5C6pfcncKlhHxMAc4CupSA+J21wHqlOqk5klVZVa6Jp9lmNB5qQqVylRRYUhRqYygTuVKLfBLkkKUK1NwROoRnAnj0V+OQtaMJKqVu/YnehdgCNfBHjkLWjESqlaHYQ7wkvpRqCp0spSQMqiUbaDjk09E5mAeYFh3+koUW+EGpLkzbRVe0IvJXQZ2TObu4JowTG5tLu//wCVSxyJ1xMA7RqQBMxwRtxlQ6fXyW5paLtonmAUurjXiT7OOJCGn2xKn0Kw4qHJtuUrfSbBh5DTqLE+BXMf2lUPAJTqtQ5u8lzPHj5oumdR9Ns3qGODQPqVlr16YsATxMn0CyEHIyjpho0ulUVwh0NFcR7oy5T4XQNxDtRP5xTGuG5MDUbLoDm7TDmHDooC35fEWCU+SbSVG03C8x+ZXV6WXaGuongeRhIawzaeajqh3ko2kDME9/2RSCyiTldW3vT2422XD4j6pBdtEGByvF53o0/cLD2jnb8sla3KNxGREHgeCoiIhKmFh7QjIkoC6EQpnn1Stm8fm9FMBjTMQnPKVRPxc48PuiJQIIFWhAVhMYSkoZVymhFyrlADOV+V01tBx06wrSb4JbSABRNqJv7OMyO66c3DN4n84LRYpGbnEGliStbaztyXsx8IAV5lbpNcszdMewuImQpnm4pG0UbDqixUXU2Blc9Us14FgB0VkShNK6QyqdYxFkbXE3VNpQnUzZOwoFryMlobXJEJIamsYgGQDiUbTxKF7xCx4rGQLO2e6/imlW5Ld7CsfhIlxf6lYQ6Rn3JRqOcSSZjX/ap1SPz0XDkabtI6oJpbmvS5HfYqzlP2KxFxRN5/nesyzVtxBzEd/RGKk3tdZ2tn7pmyd6KEYnVnnMylQjpgbp5ogDvAWm7DYoNMZd6rZ4oo4k8kbG7ge8+iNNhqA2FBTnimGp+AeqAVIy2uqKSFbKFI7kwUd56Zqto6m3EDzuqbUbeCO78slqj0LfsbsN1Ve2aMmjpP1Qtpz9zbwlMFLeY5BXGM+kJyiKfUJ/IVBpTJbpc9U+lUJFmxzgK18dvlkvLXAgUncUwYQ6kDxWgAq4Wq+PFcmbzNmdjAOPgn0mt/iPzmps8VGq1CK4QnJsdtblI3lLaU1rkySxCYwpQarqOTSAtxUD+CqmzeoXI4AtW0yllWwlSUOHBEEthueCKQgA3hUxyt7kprkg6NW1Heqc+SgJkISbLRGbBfzKxYktyLhKe935muXiqJJmBHRTmbS2ReJK+QAc+n4VTLZZdEINtfoi9paLfVec2dlegmOnIA+H0UJz4aapcxl6KMab78kAOZUbGvLIqjiRxQ06UEucrdTByE8YKALNCcts9Uk0HAxYTviVqfiHkm45EzHcAs4DnfMSNzRHndXJ5H0kZJpfcjg0H3nEkCVX7poMQTuv5BNbQI+UD+5w+icANXgbwI80tK7l/BX1PhCA53ysj84wVYB1IHK6LEBo1J5C3WyXTtk0kbpsprGur/ACGiT7FP2ALgujid/gm0XNdeGA7zn9EVRpMCGjms1VgBi075stFk3+lB4vZqdXExtOd/a23UqU2NF4N95J+qphdvTNpehjjtbOSb9EqOOhhC1xOqhjOFdIgrTYzDDITmwlFQOUlJDO9UAUO0r2lLKQ1qOmTPD80SAU2k5IZoKU5RzkolNgMc4q2oWBW4lSxhbW5NpOSWoyO5Shhl90MqiQqRuGwcJdRxB4b0e1CHbG9WmTQp1d6z1Ma8fL3hadqQgaZzCb3W2wltyJZjx8wIKMV2HP8AOqusbZSuYWTnaFz5Mkoc7m8IKXBuq1KW8jkPULDWdnExleyY1823+PJHsOGYluXJc08mro2jChbMkO26funikB8JBB0PkVfsrS23f9QsyiUjwHVNkbz4eiS0EmMiqdh3bun+kADtPbnTudWw484MIW1mZvqPbv2mwOExIWrDsaM4E6RH0K07AItJ7p8lh9aBJmZuDY+7ame4+RKCphHN3HjF1r/ZNmYbO+IPVC/AxcPe0nUGf/aU1kkuh/kz02kWJtxCuthRE+cLR7N4+YHg5tz3rPiqpAPuE/2n/wCrLeHyI9omUfTMopwbHxKKBmfqVmdjBm4Foyvb7K/aNOv5zXfCeGXFHLJTXZrlK9ptGLoCZFiipU4yzXRZjQ5g7x5oouga+LJjSkFBSrChhUG8VJQYUQo5CQywmgpIOqhegYxz0AKEuU2kxDg9QOSQ5OaFDKQxqYlBXKED3CJQkJZqIX1eapWSy31SNVn23b0L6irbVkjGuKovBMX/ADmlucdCEpzyTcrmy5XHg3hBPkbVa45DqoMO/W6ZQnQynMe5cUpuXJ0qKRmdTjQ/nVJqEmBMLptfvVmDopGcwYYxnluV0qMc+duS6Iot0Cp1HmO/1TEZPZCJyKcyoSJFkT6RG49yCRq0IAczs9/8hHH/AEnU8O5ud+Rt4qKLOzVBCtwhW94OgVqIoZYpbpCxYphvkTx9VFEhSOdUMXLT3GQsz6FN2fiFSi6MMdTOWaSC2QLh2XGf/ZBtumzgRu/0VFF1Q22MpLYj8W8Z05tode9HS7Racw5uvvAhUotJ3HeyVTNdPEg5EJzKiiiUZagaoYXqNKiip8iQSEtVqIsCoUlRRUItqMngoopkykMlRRRKx0CUFUgKlEXuFGZ9Qc1Gu4QootHwShdZms9yuk1p/wBqKLz83J1w4HChGR/O5NaHbuhVqLAsPa5ju9FJnIjqoogCB0Zom1ANyiiAYurWd8sK24k6gT3qKIA//9k="/>
          <p:cNvSpPr>
            <a:spLocks noChangeAspect="1" noChangeArrowheads="1"/>
          </p:cNvSpPr>
          <p:nvPr/>
        </p:nvSpPr>
        <p:spPr bwMode="auto">
          <a:xfrm>
            <a:off x="155575" y="-1790700"/>
            <a:ext cx="6667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8" name="Picture 4" descr="http://staticd71.lavozdelinterior.com.ar/sites/default/files/styles/landscape_1008_566/public/nota_periodistica/agua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º.-A MÁS</a:t>
            </a:r>
          </a:p>
          <a:p>
            <a:pPr algn="ctr"/>
            <a:r>
              <a:rPr lang="es-E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HORAS LECTIVAS</a:t>
            </a:r>
            <a:endParaRPr lang="es-ES" sz="8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MÁS CALIDAD EDUCATIVA</a:t>
            </a:r>
            <a:endParaRPr lang="es-E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139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5430"/>
            <a:ext cx="5076056" cy="624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187624" y="558924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2011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º.-A MENOR RATIO</a:t>
            </a:r>
          </a:p>
          <a:p>
            <a:pPr algn="ctr"/>
            <a:r>
              <a:rPr lang="es-E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MÁS CALIDAD EDUCATIVA</a:t>
            </a:r>
            <a:endParaRPr lang="es-E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748464" cy="121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7020272" y="260648"/>
            <a:ext cx="151216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2011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8762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0950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7020272" y="1700808"/>
            <a:ext cx="151216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2011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s-E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º.- EL MITO DEL ESTATUS SOCIAL, ECONÓNIMO Y CULTURAL COMO GRAN ARGUMENTO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3625"/>
            <a:ext cx="773113" cy="2314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773113" cy="228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0"/>
            <a:ext cx="88201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" sz="2800" b="1" dirty="0">
                <a:solidFill>
                  <a:srgbClr val="000000"/>
                </a:solidFill>
              </a:rPr>
              <a:t> ¿EL ESCS DETERMINA EL RENDIMIENTO?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250" name="Oval 106"/>
          <p:cNvSpPr>
            <a:spLocks noChangeArrowheads="1"/>
          </p:cNvSpPr>
          <p:nvPr/>
        </p:nvSpPr>
        <p:spPr bwMode="auto">
          <a:xfrm>
            <a:off x="0" y="3213100"/>
            <a:ext cx="2195513" cy="30480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6251" name="Oval 107"/>
          <p:cNvSpPr>
            <a:spLocks noChangeArrowheads="1"/>
          </p:cNvSpPr>
          <p:nvPr/>
        </p:nvSpPr>
        <p:spPr bwMode="auto">
          <a:xfrm>
            <a:off x="395288" y="3573463"/>
            <a:ext cx="1800225" cy="30480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1907704" y="3789040"/>
            <a:ext cx="2952328" cy="2088232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5508104" y="260648"/>
            <a:ext cx="3456384" cy="2736304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195" name="Oval 3"/>
          <p:cNvSpPr>
            <a:spLocks noChangeArrowheads="1"/>
          </p:cNvSpPr>
          <p:nvPr/>
        </p:nvSpPr>
        <p:spPr bwMode="auto">
          <a:xfrm rot="2976274">
            <a:off x="4133850" y="5283200"/>
            <a:ext cx="358775" cy="12287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BB9F4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08175" y="616393"/>
            <a:ext cx="6767513" cy="781752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" altLang="zh-CN" sz="1400" b="1" dirty="0">
                <a:solidFill>
                  <a:srgbClr val="000000"/>
                </a:solidFill>
                <a:latin typeface="Verdana" pitchFamily="34" charset="0"/>
                <a:ea typeface="SimSun" pitchFamily="2" charset="-122"/>
              </a:rPr>
              <a:t>El País Vasco, que ocupa el </a:t>
            </a:r>
            <a:r>
              <a:rPr lang="es-ES" altLang="zh-CN" sz="1400" b="1" dirty="0" smtClean="0">
                <a:solidFill>
                  <a:srgbClr val="000000"/>
                </a:solidFill>
                <a:latin typeface="Verdana" pitchFamily="34" charset="0"/>
                <a:ea typeface="SimSun" pitchFamily="2" charset="-122"/>
              </a:rPr>
              <a:t>2º </a:t>
            </a:r>
            <a:r>
              <a:rPr lang="es-ES" altLang="zh-CN" sz="1400" b="1" dirty="0">
                <a:solidFill>
                  <a:srgbClr val="000000"/>
                </a:solidFill>
                <a:latin typeface="Verdana" pitchFamily="34" charset="0"/>
                <a:ea typeface="SimSun" pitchFamily="2" charset="-122"/>
              </a:rPr>
              <a:t>puesto en el ranking del ESCS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" altLang="zh-CN" sz="1400" b="1" dirty="0">
                <a:solidFill>
                  <a:srgbClr val="000000"/>
                </a:solidFill>
                <a:latin typeface="Verdana" pitchFamily="34" charset="0"/>
                <a:ea typeface="SimSun" pitchFamily="2" charset="-122"/>
              </a:rPr>
              <a:t>se sitúa en el 7º puesto en relación al Índice de Desarrollo Educativo. (IDE)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61" name="Group 105"/>
          <p:cNvGraphicFramePr>
            <a:graphicFrameLocks noGrp="1"/>
          </p:cNvGraphicFramePr>
          <p:nvPr/>
        </p:nvGraphicFramePr>
        <p:xfrm>
          <a:off x="0" y="0"/>
          <a:ext cx="9144000" cy="6858004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7700" algn="l"/>
                        </a:tabLst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NIVEL ESCS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RENDIMIENTO MEDIO MATEMÁTICAS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RENDIMIENTO MEDIO COMPETENCIA</a:t>
                      </a:r>
                      <a:endParaRPr kumimoji="0" lang="es-ES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LECTORA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RENDIMIENTO MEDIO CIENCIAS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MADRID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NAVARRA (517)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MADRID (511)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CASTILLA Y LEÓN (519)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PAÍS VASCO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CASTILLA Y LEÓN (509</a:t>
                      </a: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NAVARRA (509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MADRID (517)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ASTURIAS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PAÍS VASCO (505)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CASTILLA Y LEÓN (505)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ASTURIAS (517)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CANTABRIA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MADRID (504)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ASTURIAS (504)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NAVARRA (514</a:t>
                      </a: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ARAGÓN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LA RIOJA (503)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CATALUÑA (501)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GALICIA (512)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CASTILLA Y LEÓN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ASTURIAS (500)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GALICIA (499)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LA RIOJA (510)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NAVARRA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ARAGÓN (496)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PAÍS VASCO (498)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PAÍS VASCO (506)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CATALUÑA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CATALUÑA (493)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ARAGÓN (493)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ARAGÓN (504)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LA RIOJA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CANTABRIA (491)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LA RIOJA (490)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CANTABRIA (501)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BALEARES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GALICIA (489)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CANTABRIA (485)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CATALUÑA (492)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GALICIA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BALEARES (475)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ANDALUCÍA (477</a:t>
                      </a: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ANDALUCÍA (486)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ANDALUCÍA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ANDALUCÍA (472)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BALEARES (476)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BALEARES (483)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EXTREMADURA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MURCIA (462)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MURCIA (462)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EXTREMADURA (483)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MURCIA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EXTREMADURA (461)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EXTREMADURA (457)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MURCIA (479)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ESPAÑA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484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488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496</a:t>
                      </a:r>
                      <a:endParaRPr kumimoji="0" lang="es-E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OCDE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494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496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501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UE21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489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489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ahoma" pitchFamily="34" charset="0"/>
                        </a:rPr>
                        <a:t>497</a:t>
                      </a:r>
                      <a:endParaRPr kumimoji="0" lang="es-E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6º</a:t>
            </a:r>
            <a:r>
              <a:rPr lang="es-E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.- A MAYOR AUTONOMÍA PARA LOS CENTROS</a:t>
            </a:r>
          </a:p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MEJORES</a:t>
            </a:r>
          </a:p>
          <a:p>
            <a:pPr algn="ctr"/>
            <a:r>
              <a:rPr lang="es-E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RESULTADOS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Título"/>
          <p:cNvSpPr>
            <a:spLocks noGrp="1"/>
          </p:cNvSpPr>
          <p:nvPr>
            <p:ph type="title" idx="4294967295"/>
          </p:nvPr>
        </p:nvSpPr>
        <p:spPr>
          <a:xfrm>
            <a:off x="900113" y="0"/>
            <a:ext cx="6696075" cy="1433513"/>
          </a:xfrm>
        </p:spPr>
        <p:txBody>
          <a:bodyPr lIns="91440" tIns="45720" rIns="91440" bIns="45720"/>
          <a:lstStyle/>
          <a:p>
            <a:r>
              <a:rPr lang="es-ES" sz="3200" b="1"/>
              <a:t>Distintos Niveles de Desarrollo Organizativo de un Centro Educativo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4294967295"/>
          </p:nvPr>
        </p:nvGraphicFramePr>
        <p:xfrm>
          <a:off x="487363" y="1573213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18 Marcador de número de diapositiva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fld id="{EC8D8935-0EAB-49DB-8A30-BD2FA76973DF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defTabSz="914400">
                <a:buClrTx/>
                <a:buSzTx/>
                <a:buFontTx/>
                <a:buNone/>
                <a:defRPr/>
              </a:pPr>
              <a:t>23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539750" y="6453188"/>
            <a:ext cx="757237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571500" y="5214938"/>
            <a:ext cx="757237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539750" y="4076700"/>
            <a:ext cx="7561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539750" y="2852738"/>
            <a:ext cx="7561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468313" y="1557338"/>
            <a:ext cx="7532687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83" name="Picture 4" descr="Campeón de natación2 (Excelente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1643063"/>
            <a:ext cx="14843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4" name="Picture 5" descr="Nadador competen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38" y="3000375"/>
            <a:ext cx="15001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5" name="Picture 6" descr="Natación-Perrit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38" y="4214813"/>
            <a:ext cx="1473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 redondeado"/>
          <p:cNvSpPr/>
          <p:nvPr/>
        </p:nvSpPr>
        <p:spPr>
          <a:xfrm>
            <a:off x="2268538" y="2205038"/>
            <a:ext cx="4213225" cy="500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(Centro Productor de Conocimiento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y exportador de Tecnología)</a:t>
            </a:r>
          </a:p>
        </p:txBody>
      </p:sp>
      <p:pic>
        <p:nvPicPr>
          <p:cNvPr id="105496" name="Picture 7" descr="Natación-Salvavidas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5445125"/>
            <a:ext cx="15001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97" name="29 CuadroTexto"/>
          <p:cNvSpPr txBox="1">
            <a:spLocks noChangeArrowheads="1"/>
          </p:cNvSpPr>
          <p:nvPr/>
        </p:nvSpPr>
        <p:spPr bwMode="auto">
          <a:xfrm>
            <a:off x="34925" y="1916113"/>
            <a:ext cx="1296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ES" sz="2800" b="1">
                <a:solidFill>
                  <a:schemeClr val="tx1"/>
                </a:solidFill>
              </a:rPr>
              <a:t>Nivel 4</a:t>
            </a:r>
          </a:p>
        </p:txBody>
      </p:sp>
      <p:sp>
        <p:nvSpPr>
          <p:cNvPr id="105498" name="30 CuadroTexto"/>
          <p:cNvSpPr txBox="1">
            <a:spLocks noChangeArrowheads="1"/>
          </p:cNvSpPr>
          <p:nvPr/>
        </p:nvSpPr>
        <p:spPr bwMode="auto">
          <a:xfrm>
            <a:off x="34925" y="3213100"/>
            <a:ext cx="1296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ES" sz="2800" b="1">
                <a:solidFill>
                  <a:schemeClr val="tx1"/>
                </a:solidFill>
              </a:rPr>
              <a:t>Nivel 3</a:t>
            </a:r>
          </a:p>
        </p:txBody>
      </p:sp>
      <p:sp>
        <p:nvSpPr>
          <p:cNvPr id="105499" name="31 CuadroTexto"/>
          <p:cNvSpPr txBox="1">
            <a:spLocks noChangeArrowheads="1"/>
          </p:cNvSpPr>
          <p:nvPr/>
        </p:nvSpPr>
        <p:spPr bwMode="auto">
          <a:xfrm>
            <a:off x="34925" y="4292600"/>
            <a:ext cx="1296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ES" sz="2800" b="1">
                <a:solidFill>
                  <a:schemeClr val="tx1"/>
                </a:solidFill>
              </a:rPr>
              <a:t>Nivel 2</a:t>
            </a:r>
          </a:p>
        </p:txBody>
      </p:sp>
      <p:sp>
        <p:nvSpPr>
          <p:cNvPr id="105500" name="32 CuadroTexto"/>
          <p:cNvSpPr txBox="1">
            <a:spLocks noChangeArrowheads="1"/>
          </p:cNvSpPr>
          <p:nvPr/>
        </p:nvSpPr>
        <p:spPr bwMode="auto">
          <a:xfrm>
            <a:off x="0" y="5732463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ES" sz="2800" b="1">
                <a:solidFill>
                  <a:schemeClr val="tx1"/>
                </a:solidFill>
              </a:rPr>
              <a:t>Nivel 1</a:t>
            </a:r>
          </a:p>
        </p:txBody>
      </p:sp>
      <p:sp>
        <p:nvSpPr>
          <p:cNvPr id="105501" name="Rectangle 29"/>
          <p:cNvSpPr>
            <a:spLocks noChangeArrowheads="1"/>
          </p:cNvSpPr>
          <p:nvPr/>
        </p:nvSpPr>
        <p:spPr bwMode="auto">
          <a:xfrm>
            <a:off x="3203575" y="3500438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s-ES">
                <a:solidFill>
                  <a:schemeClr val="tx1"/>
                </a:solidFill>
              </a:rPr>
              <a:t>(Centro que Aprende)</a:t>
            </a:r>
          </a:p>
        </p:txBody>
      </p:sp>
      <p:sp>
        <p:nvSpPr>
          <p:cNvPr id="105502" name="Rectangle 30"/>
          <p:cNvSpPr>
            <a:spLocks noChangeArrowheads="1"/>
          </p:cNvSpPr>
          <p:nvPr/>
        </p:nvSpPr>
        <p:spPr bwMode="auto">
          <a:xfrm>
            <a:off x="2627313" y="4724400"/>
            <a:ext cx="329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s-ES">
                <a:solidFill>
                  <a:schemeClr val="tx1"/>
                </a:solidFill>
              </a:rPr>
              <a:t>(Centro en camino de mejorar)</a:t>
            </a:r>
          </a:p>
        </p:txBody>
      </p:sp>
      <p:sp>
        <p:nvSpPr>
          <p:cNvPr id="105503" name="Rectangle 31"/>
          <p:cNvSpPr>
            <a:spLocks noChangeArrowheads="1"/>
          </p:cNvSpPr>
          <p:nvPr/>
        </p:nvSpPr>
        <p:spPr bwMode="auto">
          <a:xfrm>
            <a:off x="2987675" y="6092825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s-ES">
                <a:solidFill>
                  <a:schemeClr val="tx1"/>
                </a:solidFill>
              </a:rPr>
              <a:t>(Centro Balcanizado)</a:t>
            </a:r>
          </a:p>
        </p:txBody>
      </p:sp>
      <p:sp>
        <p:nvSpPr>
          <p:cNvPr id="105504" name="Oval 32"/>
          <p:cNvSpPr>
            <a:spLocks noChangeArrowheads="1"/>
          </p:cNvSpPr>
          <p:nvPr/>
        </p:nvSpPr>
        <p:spPr bwMode="auto">
          <a:xfrm>
            <a:off x="1116013" y="1628775"/>
            <a:ext cx="1871662" cy="647700"/>
          </a:xfrm>
          <a:prstGeom prst="ellipse">
            <a:avLst/>
          </a:prstGeom>
          <a:solidFill>
            <a:srgbClr val="F7090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MAXIMA</a:t>
            </a:r>
            <a:endParaRPr lang="es-ES" b="1" dirty="0"/>
          </a:p>
          <a:p>
            <a:pPr algn="ctr"/>
            <a:r>
              <a:rPr lang="es-ES" b="1" dirty="0"/>
              <a:t>AUTONOMÍA</a:t>
            </a:r>
          </a:p>
        </p:txBody>
      </p:sp>
      <p:sp>
        <p:nvSpPr>
          <p:cNvPr id="105505" name="Oval 33"/>
          <p:cNvSpPr>
            <a:spLocks noChangeArrowheads="1"/>
          </p:cNvSpPr>
          <p:nvPr/>
        </p:nvSpPr>
        <p:spPr bwMode="auto">
          <a:xfrm>
            <a:off x="323850" y="5229225"/>
            <a:ext cx="1871663" cy="647700"/>
          </a:xfrm>
          <a:prstGeom prst="ellipse">
            <a:avLst/>
          </a:prstGeom>
          <a:solidFill>
            <a:srgbClr val="F7090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MÍNIMA</a:t>
            </a:r>
            <a:endParaRPr lang="es-ES" b="1" dirty="0"/>
          </a:p>
          <a:p>
            <a:pPr algn="ctr"/>
            <a:r>
              <a:rPr lang="es-ES" b="1" dirty="0"/>
              <a:t>AUTONOMÍA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QUÉ SISTEMA EDUCATIVO TENEMOS</a:t>
            </a:r>
            <a:endParaRPr lang="es-ES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611560" y="2420888"/>
            <a:ext cx="720080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3923928" y="2708920"/>
            <a:ext cx="720080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611560" y="3284984"/>
            <a:ext cx="720080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7452320" y="2708920"/>
            <a:ext cx="720080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s-ES" sz="3800" b="1" dirty="0"/>
              <a:t/>
            </a:r>
            <a:br>
              <a:rPr lang="es-ES" sz="3800" b="1" dirty="0"/>
            </a:br>
            <a:r>
              <a:rPr lang="es-ES" sz="3800" b="1" dirty="0" smtClean="0">
                <a:solidFill>
                  <a:srgbClr val="FF0000"/>
                </a:solidFill>
              </a:rPr>
              <a:t>ÍNDICE DE DESARROLLO EDUCATIVO: IDE PISA 12 </a:t>
            </a:r>
            <a:r>
              <a:rPr lang="es-ES" sz="3800" b="1" dirty="0" smtClean="0"/>
              <a:t/>
            </a:r>
            <a:br>
              <a:rPr lang="es-ES" sz="3800" b="1" dirty="0" smtClean="0"/>
            </a:br>
            <a:r>
              <a:rPr lang="es-ES" sz="3800" b="1" dirty="0" smtClean="0"/>
              <a:t>(</a:t>
            </a:r>
            <a:r>
              <a:rPr lang="es-ES" sz="3600" b="1" dirty="0"/>
              <a:t>Antonio </a:t>
            </a:r>
            <a:r>
              <a:rPr lang="es-ES" sz="3600" b="1" dirty="0" smtClean="0"/>
              <a:t>Villar Notario</a:t>
            </a:r>
            <a:r>
              <a:rPr lang="es-ES" sz="3800" b="1" dirty="0" smtClean="0"/>
              <a:t>)</a:t>
            </a:r>
            <a:endParaRPr lang="es-ES" sz="38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3"/>
            <a:ext cx="8507412" cy="5256436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3800" b="1" dirty="0"/>
              <a:t>Tres dimensiones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s-ES" sz="23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916832"/>
            <a:ext cx="9144000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Rendimiento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refiere a los </a:t>
            </a: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valores medios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 que mide los resultados </a:t>
            </a: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los test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los que se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someten los alumnos, en relación al aspecto considerado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matemáticas, comprensión lectora, ciencias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Equidad: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trata de medir </a:t>
            </a: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hasta qué punto los</a:t>
            </a:r>
            <a:r>
              <a:rPr kumimoji="0" lang="es-ES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obtenidos en los test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independientes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entorno </a:t>
            </a: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socioeconómico y cultural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los alumnos.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Calidad: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aquí el objeto es determinar la </a:t>
            </a: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proporción de</a:t>
            </a:r>
            <a:r>
              <a:rPr kumimoji="0" lang="es-ES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estudiantes excelentes.</a:t>
            </a:r>
            <a:r>
              <a:rPr kumimoji="0" lang="es-ES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ES" sz="2800" b="1" dirty="0" smtClean="0"/>
              <a:t>El Índice de Desarrollo Educativo no es más que la media (geométrica) de las  variables que miden estas tres dimensiones: Rendimiento medio, Calidad y Equidad.</a:t>
            </a:r>
            <a:endParaRPr lang="es-ES" sz="2800" b="1" dirty="0"/>
          </a:p>
        </p:txBody>
      </p:sp>
      <p:pic>
        <p:nvPicPr>
          <p:cNvPr id="8" name="Picture 4" descr="el IDE promedio en la oc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9" name="8 Elipse"/>
          <p:cNvSpPr/>
          <p:nvPr/>
        </p:nvSpPr>
        <p:spPr>
          <a:xfrm>
            <a:off x="7236296" y="3573016"/>
            <a:ext cx="100811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0.85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332656"/>
            <a:ext cx="780181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ALGUNOS VIEJOS TÓPICOS</a:t>
            </a:r>
          </a:p>
          <a:p>
            <a:pPr algn="ctr"/>
            <a:r>
              <a:rPr lang="es-E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EDUCATIVOS</a:t>
            </a:r>
            <a:endParaRPr lang="es-E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S" sz="2400" b="1" dirty="0" smtClean="0"/>
              <a:t>La explicación de las diferencias se deben, fundamentalmente, a lo que ocurre con </a:t>
            </a:r>
            <a:r>
              <a:rPr lang="es-ES" sz="2400" b="1" u="sng" dirty="0" smtClean="0"/>
              <a:t>la variable que mide la calidad</a:t>
            </a:r>
            <a:r>
              <a:rPr lang="es-ES" sz="2400" b="1" dirty="0" smtClean="0"/>
              <a:t>. </a:t>
            </a:r>
            <a:endParaRPr lang="es-ES" sz="2400" b="1" dirty="0"/>
          </a:p>
        </p:txBody>
      </p:sp>
      <p:pic>
        <p:nvPicPr>
          <p:cNvPr id="3" name="Picture 4" descr="RENDIMIENTO EQUIDAD Y CALIDAD EN LAS CC AA EN MATEMAT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7"/>
          </a:xfrm>
          <a:prstGeom prst="rect">
            <a:avLst/>
          </a:prstGeom>
          <a:noFill/>
        </p:spPr>
      </p:pic>
      <p:sp>
        <p:nvSpPr>
          <p:cNvPr id="4" name="3 Elipse"/>
          <p:cNvSpPr/>
          <p:nvPr/>
        </p:nvSpPr>
        <p:spPr>
          <a:xfrm rot="19601700">
            <a:off x="219780" y="5987182"/>
            <a:ext cx="864096" cy="40363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Elipse"/>
          <p:cNvSpPr/>
          <p:nvPr/>
        </p:nvSpPr>
        <p:spPr>
          <a:xfrm rot="19601700">
            <a:off x="1613616" y="5983020"/>
            <a:ext cx="1078030" cy="56266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 rot="16416189">
            <a:off x="7866252" y="4767367"/>
            <a:ext cx="576064" cy="216024"/>
          </a:xfrm>
          <a:prstGeom prst="rightArrow">
            <a:avLst>
              <a:gd name="adj1" fmla="val 50000"/>
              <a:gd name="adj2" fmla="val 6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 flipH="1" flipV="1">
            <a:off x="1115616" y="2204864"/>
            <a:ext cx="540060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dirty="0">
                <a:solidFill>
                  <a:srgbClr val="000000"/>
                </a:solidFill>
                <a:latin typeface="Calibri" pitchFamily="34" charset="0"/>
              </a:rPr>
              <a:t>EVOLUCIÓN DE ALUMNADO DE BAJO Y ALTO RENDIMIENTO EN CIENCIAS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600200"/>
            <a:ext cx="9115425" cy="499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3 Elipse"/>
          <p:cNvSpPr/>
          <p:nvPr/>
        </p:nvSpPr>
        <p:spPr>
          <a:xfrm>
            <a:off x="5724128" y="4077072"/>
            <a:ext cx="1152128" cy="5040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dirty="0">
                <a:solidFill>
                  <a:srgbClr val="000000"/>
                </a:solidFill>
                <a:latin typeface="Calibri" pitchFamily="34" charset="0"/>
              </a:rPr>
              <a:t>EVOLUCIÓN DE ALUMNADO DE BAJO Y ALTO RENDIMIENTO EN LECTURA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440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6021388"/>
            <a:ext cx="4286250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6084168" y="4221088"/>
            <a:ext cx="1152128" cy="5040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2834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/>
              <a:t>Si nos centramos en el Índice de Desarrollo Educativo Global, vemos que destaca </a:t>
            </a:r>
            <a:r>
              <a:rPr lang="es-ES" sz="3200" b="1" dirty="0" smtClean="0"/>
              <a:t>la mejora observada en Andalucía (más de un 26 % en el índice global) </a:t>
            </a:r>
            <a:r>
              <a:rPr lang="es-ES" sz="3200" dirty="0" smtClean="0"/>
              <a:t>y Baleares (más de un 22 %), que partían de posiciones retrasadas en el ranking.</a:t>
            </a:r>
          </a:p>
          <a:p>
            <a:pPr algn="just"/>
            <a:r>
              <a:rPr lang="es-ES" sz="3200" dirty="0" smtClean="0"/>
              <a:t>Es </a:t>
            </a:r>
            <a:r>
              <a:rPr lang="es-ES" sz="3200" b="1" dirty="0" smtClean="0"/>
              <a:t>también notable la mejora de Asturias, Madrid y Navarra,</a:t>
            </a:r>
            <a:r>
              <a:rPr lang="es-ES" sz="3200" dirty="0" smtClean="0"/>
              <a:t> que aunque tienen incrementos menos importantes, son incrementos mayores a los correspondientes al conjunto de España, </a:t>
            </a:r>
            <a:r>
              <a:rPr lang="es-ES" sz="3200" b="1" dirty="0" smtClean="0"/>
              <a:t>aun partiendo de las primeras posiciones del ranking.</a:t>
            </a:r>
            <a:endParaRPr lang="es-ES" sz="3200" b="1" dirty="0"/>
          </a:p>
        </p:txBody>
      </p:sp>
      <p:sp>
        <p:nvSpPr>
          <p:cNvPr id="3" name="2 Rectángulo"/>
          <p:cNvSpPr/>
          <p:nvPr/>
        </p:nvSpPr>
        <p:spPr>
          <a:xfrm>
            <a:off x="1619672" y="260648"/>
            <a:ext cx="6480720" cy="6480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/>
              <a:t>IDE 2009 / 2012</a:t>
            </a:r>
            <a:endParaRPr lang="es-E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95288" y="404813"/>
            <a:ext cx="842486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s-ES" sz="4800" b="1" dirty="0">
                <a:solidFill>
                  <a:srgbClr val="000000"/>
                </a:solidFill>
                <a:cs typeface="Arial" pitchFamily="34" charset="0"/>
              </a:rPr>
              <a:t>LA </a:t>
            </a:r>
            <a:r>
              <a:rPr lang="es-ES" sz="4800" b="1" dirty="0" smtClean="0">
                <a:solidFill>
                  <a:srgbClr val="000000"/>
                </a:solidFill>
                <a:cs typeface="Arial" pitchFamily="34" charset="0"/>
              </a:rPr>
              <a:t>REPETICIÓN EN 2012</a:t>
            </a:r>
            <a:endParaRPr lang="es-ES" sz="48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103174" y="1225145"/>
            <a:ext cx="6839029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TASA DE IDONEIDAD A LAS 15 AÑOS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/>
        </p:nvGraphicFramePr>
        <p:xfrm>
          <a:off x="250825" y="2420938"/>
          <a:ext cx="8245475" cy="798576"/>
        </p:xfrm>
        <a:graphic>
          <a:graphicData uri="http://schemas.openxmlformats.org/drawingml/2006/table">
            <a:tbl>
              <a:tblPr/>
              <a:tblGrid>
                <a:gridCol w="2738438"/>
                <a:gridCol w="2741612"/>
                <a:gridCol w="27654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OCDE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UE21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ESPAÑA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84%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85%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66%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899592" y="3573016"/>
            <a:ext cx="72008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REPETICIÓN ESPAÑA VERSUS OCDE-UE21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1708" name="Group 28"/>
          <p:cNvGraphicFramePr>
            <a:graphicFrameLocks noGrp="1"/>
          </p:cNvGraphicFramePr>
          <p:nvPr/>
        </p:nvGraphicFramePr>
        <p:xfrm>
          <a:off x="323528" y="4365104"/>
          <a:ext cx="8245475" cy="1751014"/>
        </p:xfrm>
        <a:graphic>
          <a:graphicData uri="http://schemas.openxmlformats.org/drawingml/2006/table">
            <a:tbl>
              <a:tblPr/>
              <a:tblGrid>
                <a:gridCol w="2747963"/>
                <a:gridCol w="2749550"/>
                <a:gridCol w="2747962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ESPAÑA. Alumnos con 15 años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OCDE-UE21. Alumnos con 15 años.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REPITEN 1 CURSO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24% 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14%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REPITEN 2 CURSOS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10%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2%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TOTAL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34%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16%</a:t>
                      </a:r>
                    </a:p>
                  </a:txBody>
                  <a:tcPr marL="90000" marR="900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srgbClr val="FF0000"/>
                </a:solidFill>
              </a:rPr>
              <a:t>Diferencias entre grupos sociales</a:t>
            </a:r>
          </a:p>
          <a:p>
            <a:pPr algn="just"/>
            <a:r>
              <a:rPr lang="es-ES" sz="2200" dirty="0" smtClean="0"/>
              <a:t>Los resultados muestran que el grupo </a:t>
            </a:r>
            <a:r>
              <a:rPr lang="es-ES" sz="2200" b="1" dirty="0" smtClean="0"/>
              <a:t>con menor nivel socio-económico </a:t>
            </a:r>
            <a:r>
              <a:rPr lang="es-ES" sz="2200" dirty="0" smtClean="0"/>
              <a:t>y cultural alcanza una puntuación de 456,5 puntos, mientras que el grupo con nivel superior llega a los 496 (casi un 9 % de diferencia). </a:t>
            </a:r>
            <a:r>
              <a:rPr lang="es-ES" sz="2200" b="1" dirty="0" smtClean="0"/>
              <a:t>Esa diferencia equivale a un año de escolarización.</a:t>
            </a:r>
            <a:endParaRPr lang="es-ES" sz="2200" b="1" dirty="0"/>
          </a:p>
        </p:txBody>
      </p:sp>
      <p:sp>
        <p:nvSpPr>
          <p:cNvPr id="3" name="2 Rectángulo"/>
          <p:cNvSpPr/>
          <p:nvPr/>
        </p:nvSpPr>
        <p:spPr>
          <a:xfrm>
            <a:off x="0" y="191683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srgbClr val="FF0000"/>
                </a:solidFill>
              </a:rPr>
              <a:t>Diferencias por tipo de colegio y según repitan o no</a:t>
            </a:r>
          </a:p>
          <a:p>
            <a:pPr algn="just"/>
            <a:r>
              <a:rPr lang="es-ES" sz="2200" dirty="0" smtClean="0"/>
              <a:t>La puntuación media de los colegios privados es un 6,5 % mayor que la de los colegios públicos (515 frente a484). Las diferencias entre los resultados de los no repetidores y de los repetidores alcanzan casi el 20 % (527 frente a 440). </a:t>
            </a:r>
            <a:r>
              <a:rPr lang="es-ES" sz="2200" b="1" dirty="0" smtClean="0"/>
              <a:t>Las diferencias entre repetidores y no repetidores equivalen a dos años de escolarización.</a:t>
            </a:r>
            <a:endParaRPr lang="es-ES" sz="2200" b="1" dirty="0"/>
          </a:p>
        </p:txBody>
      </p:sp>
      <p:sp>
        <p:nvSpPr>
          <p:cNvPr id="4" name="3 Rectángulo"/>
          <p:cNvSpPr/>
          <p:nvPr/>
        </p:nvSpPr>
        <p:spPr>
          <a:xfrm>
            <a:off x="0" y="4057233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srgbClr val="FF0000"/>
                </a:solidFill>
              </a:rPr>
              <a:t>Colegio, repetición y grupo social</a:t>
            </a:r>
          </a:p>
          <a:p>
            <a:pPr algn="just"/>
            <a:r>
              <a:rPr lang="es-ES" sz="2200" b="1" dirty="0" smtClean="0"/>
              <a:t>Más del 50 % de hijos de familias del </a:t>
            </a:r>
            <a:r>
              <a:rPr lang="es-ES" sz="2200" b="1" dirty="0" smtClean="0"/>
              <a:t>cuartil</a:t>
            </a:r>
            <a:r>
              <a:rPr lang="es-ES" sz="2200" b="1" dirty="0" smtClean="0"/>
              <a:t> superior van a colegios privados </a:t>
            </a:r>
            <a:r>
              <a:rPr lang="es-ES" sz="2200" dirty="0" smtClean="0"/>
              <a:t>mientras que ese porcentaje es del 22 % en el caso de los hijos de familias en el </a:t>
            </a:r>
            <a:r>
              <a:rPr lang="es-ES" sz="2200" dirty="0" smtClean="0"/>
              <a:t>cuartil</a:t>
            </a:r>
            <a:r>
              <a:rPr lang="es-ES" sz="2200" dirty="0" smtClean="0"/>
              <a:t> inferior. </a:t>
            </a:r>
            <a:r>
              <a:rPr lang="es-ES" sz="2200" b="1" dirty="0" smtClean="0"/>
              <a:t>Más de la mitad de los hijos de familias del </a:t>
            </a:r>
            <a:r>
              <a:rPr lang="es-ES" sz="2200" b="1" dirty="0" smtClean="0"/>
              <a:t>cuartil</a:t>
            </a:r>
            <a:r>
              <a:rPr lang="es-ES" sz="2200" b="1" dirty="0" smtClean="0"/>
              <a:t> inferior de la distribución del IESEC son repetidores</a:t>
            </a:r>
            <a:r>
              <a:rPr lang="es-ES" sz="2200" dirty="0" smtClean="0"/>
              <a:t>, mientras que ese porcentaje es del once por ciento en las familias del </a:t>
            </a:r>
            <a:r>
              <a:rPr lang="es-ES" sz="2200" dirty="0" smtClean="0"/>
              <a:t>cuartil</a:t>
            </a:r>
            <a:r>
              <a:rPr lang="es-ES" sz="2200" dirty="0" smtClean="0"/>
              <a:t> superior. </a:t>
            </a:r>
            <a:r>
              <a:rPr lang="es-ES" sz="2200" b="1" dirty="0" smtClean="0"/>
              <a:t>Las diferencias por tipo de colegio prácticamente desaparecen</a:t>
            </a:r>
            <a:r>
              <a:rPr lang="es-ES" sz="2200" dirty="0" smtClean="0"/>
              <a:t> </a:t>
            </a:r>
            <a:r>
              <a:rPr lang="es-ES" sz="2200" b="1" dirty="0" smtClean="0"/>
              <a:t>cuando comparamos los resultados de estudiantes pertenecientes al mismo grupo social.</a:t>
            </a:r>
            <a:endParaRPr lang="es-E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/>
              <a:t>Los datos disponibles indican que el sistema educativo español</a:t>
            </a:r>
            <a:r>
              <a:rPr lang="es-ES" sz="3600" dirty="0" smtClean="0"/>
              <a:t> no termina de conseguir igualar las oportunidades de nuestros jóvenes, genera una cierta polarización entre repetidores y no repetidores, que </a:t>
            </a:r>
            <a:r>
              <a:rPr lang="es-ES" sz="3600" b="1" dirty="0" smtClean="0"/>
              <a:t>refleja la desventaja social de las familias menos favorecidas, y patrocina a los grupos sociales con más medios </a:t>
            </a:r>
            <a:r>
              <a:rPr lang="es-ES" sz="3600" dirty="0" smtClean="0"/>
              <a:t>mediante la financiación de la educación privada.</a:t>
            </a:r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0" y="465313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-NI CALIDAD</a:t>
            </a:r>
          </a:p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-NI EQUIDAD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ENTONCES… QUÉ HACER</a:t>
            </a:r>
            <a:endParaRPr lang="es-ES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1.bp.blogspot.com/-suKiyXUvLUo/UI_zlB8YHDI/AAAAAAAABN4/mhaa83o-Oeg/s1600/interrog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266700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332656"/>
            <a:ext cx="780181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1º.-LA EDUCACIÓN NOS IMPORTA MUCHO</a:t>
            </a:r>
            <a:endParaRPr lang="es-E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1.-POLÍTICAS EDUCATIVAS BASADAS EN EVIDENCIAS.</a:t>
            </a:r>
          </a:p>
          <a:p>
            <a:pPr algn="ctr"/>
            <a:r>
              <a:rPr lang="es-ES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2.-</a:t>
            </a:r>
            <a:r>
              <a:rPr lang="es-ES" sz="3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MENOS IDEOLOGÍA Y MÁS DEBATE TÉCNICO</a:t>
            </a:r>
          </a:p>
          <a:p>
            <a:pPr algn="ctr"/>
            <a:r>
              <a:rPr lang="es-ES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3.-BUEN SISTEMA DE ACCESO A LA FUNCIÓN PÚBLICA DOCENTE (SELECCIÓN)</a:t>
            </a:r>
          </a:p>
          <a:p>
            <a:pPr algn="ctr"/>
            <a:r>
              <a:rPr lang="es-ES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4.-</a:t>
            </a:r>
            <a:r>
              <a:rPr lang="es-ES" sz="3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ADECUADA  FORMACIÓN INICIAL UNIVERSITARIA</a:t>
            </a:r>
          </a:p>
          <a:p>
            <a:pPr algn="ctr"/>
            <a:r>
              <a:rPr lang="es-ES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5.-FORMACIÓN CONTINUA OBLIGATORIA Y EVALUACIÓN DEL DESEMPEÑO</a:t>
            </a:r>
          </a:p>
          <a:p>
            <a:pPr algn="ctr"/>
            <a:r>
              <a:rPr lang="es-ES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6.-</a:t>
            </a:r>
            <a:r>
              <a:rPr lang="es-ES" sz="3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DIRECCIÓN PROFESIONAL DE CENTROS</a:t>
            </a:r>
          </a:p>
          <a:p>
            <a:pPr algn="ctr"/>
            <a:r>
              <a:rPr lang="es-ES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7.-INSPECCIÓN MÁS INDEPENDIENTE</a:t>
            </a:r>
          </a:p>
          <a:p>
            <a:pPr algn="ctr"/>
            <a:r>
              <a:rPr lang="es-ES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8.-</a:t>
            </a:r>
            <a:r>
              <a:rPr lang="es-ES" sz="3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CURRÍCULO ÚTIL CON RANGO DE LEY ORGÁNICA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0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1.-POLÍTICAS EDUCATIVAS BASADAS EN EVIDENCIAS.</a:t>
            </a:r>
          </a:p>
        </p:txBody>
      </p:sp>
      <p:pic>
        <p:nvPicPr>
          <p:cNvPr id="7170" name="Picture 2" descr="http://www.marcadecoche.com/images/espejo-retrovi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7072"/>
            <a:ext cx="6624736" cy="349753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wikisaber.es/uploadedImages/ComunidadWiki/Blogs/Blog_para_padres,_Jos%C3%A9_Antonio_Marina/jose%20antonio%20co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9144000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2.-MENOS IDEOLOGÍA Y MÁS DEBATE TÉCNICO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061511" cy="4248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9087" y="908720"/>
            <a:ext cx="374491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dirty="0">
                <a:solidFill>
                  <a:srgbClr val="31859C"/>
                </a:solidFill>
                <a:latin typeface="Arial Black" pitchFamily="34" charset="0"/>
              </a:rPr>
              <a:t>¿ESTABILIDAD?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021288"/>
            <a:ext cx="46815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dirty="0">
                <a:solidFill>
                  <a:srgbClr val="984807"/>
                </a:solidFill>
                <a:latin typeface="Arial Black" pitchFamily="34" charset="0"/>
              </a:rPr>
              <a:t>¿ESTANCAMIENTO?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telegraph.co.uk/multimedia/archive/01633/David-Blunkett_163379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112568" cy="38884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3 Rectángulo"/>
          <p:cNvSpPr/>
          <p:nvPr/>
        </p:nvSpPr>
        <p:spPr>
          <a:xfrm>
            <a:off x="5868144" y="980728"/>
            <a:ext cx="2907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/>
              <a:t>David </a:t>
            </a:r>
            <a:r>
              <a:rPr lang="es-ES" sz="3600" dirty="0" smtClean="0"/>
              <a:t>Blunkett</a:t>
            </a:r>
            <a:endParaRPr lang="es-ES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50851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“</a:t>
            </a:r>
            <a:r>
              <a:rPr lang="es-ES" sz="3200" i="1" dirty="0" smtClean="0"/>
              <a:t>SI NO CONSIGO ESTOS OBJETIVOS Y MEJORAS EDUCATIVAS PARA EL REINO UNIDO, DIMITO</a:t>
            </a:r>
            <a:r>
              <a:rPr lang="es-ES" sz="3200" dirty="0" smtClean="0"/>
              <a:t>.” 1.997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rme McKinsey - Cómo hicieron los sistemas educativos con mejor desempeño del mundo para alcanzar sus objetiv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6076950" cy="5949280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QZK-aeivU6unUP9Qf2fqrApDdhfIRv-okF0ReAtYFXE3B6Ct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5105400" cy="1343026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TEMBGSltnKzPwRPknjNTPdWwqVAMDHMZTmMx5bGcwPb5EyjCt1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96952"/>
            <a:ext cx="3172197" cy="288987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3.-BUEN SISTEMA DE ACCESO A LA FUNCIÓN PÚBLICA DOCENTE (SELECCIÓN)</a:t>
            </a:r>
          </a:p>
        </p:txBody>
      </p:sp>
      <p:pic>
        <p:nvPicPr>
          <p:cNvPr id="66562" name="Picture 2" descr="http://jorgequintanaorti.com/wp-content/uploads/2014/05/SIME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052736"/>
            <a:ext cx="3203848" cy="190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66088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707904" y="1700808"/>
            <a:ext cx="936625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BB9F4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924300" y="6597650"/>
            <a:ext cx="1008063" cy="0"/>
          </a:xfrm>
          <a:prstGeom prst="line">
            <a:avLst/>
          </a:prstGeom>
          <a:noFill/>
          <a:ln w="76200">
            <a:solidFill>
              <a:srgbClr val="BB9F4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24750" y="836712"/>
            <a:ext cx="1619250" cy="5360829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" b="1" dirty="0"/>
              <a:t>LA VARIANZA EN EL RENDIMIENTO ADVIERTE UNA CASUA: LO QUE SE HACE DENTRO DE CADA CENTRO.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" b="1" dirty="0"/>
              <a:t>EL IMPACTO DE LA VARIANZA EN EL RENDIMIENTO DENTRO DE CADA CENTRO EXPLICADA POR EL ESCS ES MUY BAJO.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4.-ADECUADA  FORMACIÓN INICIAL UNIVERSITARIA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980728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800" dirty="0" smtClean="0"/>
              <a:t>-</a:t>
            </a:r>
            <a:r>
              <a:rPr lang="es-ES" sz="3800" b="1" dirty="0" smtClean="0"/>
              <a:t>ESPECIALIZAR A LAS UNIVERSIDADES </a:t>
            </a:r>
            <a:r>
              <a:rPr lang="es-ES" sz="3800" dirty="0" smtClean="0"/>
              <a:t>Y SUS FACULTADES.</a:t>
            </a:r>
          </a:p>
          <a:p>
            <a:pPr algn="just"/>
            <a:r>
              <a:rPr lang="es-ES" sz="3800" dirty="0" smtClean="0"/>
              <a:t>-MAESTROS EN LAS FACULTADES. CONEXIÓN CON LA </a:t>
            </a:r>
            <a:r>
              <a:rPr lang="es-ES" sz="3800" dirty="0" smtClean="0"/>
              <a:t>REALIDAD DE LOS CENTROS.</a:t>
            </a:r>
            <a:endParaRPr lang="es-ES" sz="3800" dirty="0" smtClean="0"/>
          </a:p>
          <a:p>
            <a:pPr algn="just"/>
            <a:r>
              <a:rPr lang="es-ES" sz="3800" dirty="0" smtClean="0"/>
              <a:t>-</a:t>
            </a:r>
            <a:r>
              <a:rPr lang="es-ES" sz="3800" b="1" dirty="0" smtClean="0"/>
              <a:t>ELIMINAR EL MÁSTER </a:t>
            </a:r>
            <a:r>
              <a:rPr lang="es-ES" sz="3800" dirty="0" smtClean="0"/>
              <a:t>PARA LOS LICENCIADOS Y FORMARLOS EN </a:t>
            </a:r>
            <a:r>
              <a:rPr lang="es-ES" sz="3800" dirty="0" smtClean="0"/>
              <a:t>DIDÁCTICA </a:t>
            </a:r>
            <a:r>
              <a:rPr lang="es-ES" sz="3800" dirty="0" smtClean="0"/>
              <a:t>Y </a:t>
            </a:r>
            <a:r>
              <a:rPr lang="es-ES" sz="3800" dirty="0" smtClean="0"/>
              <a:t>PEDAGOGÍA, </a:t>
            </a:r>
            <a:r>
              <a:rPr lang="es-ES" sz="3800" dirty="0" smtClean="0"/>
              <a:t>DESDE EL ORIGEN DE SUS ESTUDIOS SUPERIORES, PARA OPTAR A LA ENSEÑANZA.</a:t>
            </a:r>
            <a:endParaRPr lang="es-E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8383960" cy="504056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 smtClean="0"/>
              <a:t>Problemas principales en España. </a:t>
            </a:r>
            <a:br>
              <a:rPr lang="es-ES" b="1" dirty="0" smtClean="0"/>
            </a:b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148064" y="548680"/>
          <a:ext cx="3995937" cy="6141032"/>
        </p:xfrm>
        <a:graphic>
          <a:graphicData uri="http://schemas.openxmlformats.org/drawingml/2006/table">
            <a:tbl>
              <a:tblPr/>
              <a:tblGrid>
                <a:gridCol w="3528392"/>
                <a:gridCol w="467545"/>
              </a:tblGrid>
              <a:tr h="289234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El paro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42.1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289234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Las drogas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6.3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539820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La inseguridad ciudadana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21.1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539820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El terrorismo, ETA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27.1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289234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La sanidad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4.5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289234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La vivienda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29.7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790406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Los problemas de índole económica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15.5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1040992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Los problemas relacionados con la calidad del empleo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9.7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790406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La clase política, los partidos políticos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8.7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539820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Los problemas de índole social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5.0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289234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La inmigración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dirty="0"/>
                        <a:t>38.3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289234">
                <a:tc>
                  <a:txBody>
                    <a:bodyPr/>
                    <a:lstStyle/>
                    <a:p>
                      <a:pPr algn="l"/>
                      <a:r>
                        <a:rPr lang="es-ES" sz="1800" b="1" dirty="0"/>
                        <a:t>La educación</a:t>
                      </a:r>
                    </a:p>
                  </a:txBody>
                  <a:tcPr marL="21154" marR="21154" marT="21154" marB="211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/>
                        <a:t>3.3</a:t>
                      </a:r>
                    </a:p>
                  </a:txBody>
                  <a:tcPr marL="21154" marR="21154" marT="21154" marB="2115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7164288" y="0"/>
            <a:ext cx="1584176" cy="764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2006</a:t>
            </a:r>
            <a:endParaRPr lang="es-ES" sz="3200" b="1" dirty="0"/>
          </a:p>
        </p:txBody>
      </p:sp>
      <p:sp>
        <p:nvSpPr>
          <p:cNvPr id="1028" name="AutoShape 4" descr="data:image/png;base64,iVBORw0KGgoAAAANSUhEUgAAAJgAAABOCAMAAADrey8hAAAAn1BMVEUAgYv///8AgIoAfYcwkpt5u8EAfIf5/P2IvMEalJwAeIMAhI5mo6p/vsNlrbNYnKQYi5Qii5RTpKt9trvR6Oqhy88/mqK32dxdrrQAdYCIxMgNjZY3lZ2TyM1jrLIymqLJ4+VEoqqTwcam0NSj0NS94ONUqrE0jpdysbZtpq2pzNBbqrBqtrw9naVarbSl09bg6+yMt7y00tXI5Ofs9fYruKicAAAFXElEQVRoge2aW3uiOhSGQwIRDVESOdhIREAOrTjttPz/37YTsG7tyEy9gHrhZ6UhPJTXHL6slQpMCO5TD7Bb9QC7VQ+wW/UAu1UPsFv1NzCI4PEI1Q866XRNHZRGB0OuI/I8l88MRQsYPD87Ws/Pz4oMR5XUl0ywiMYGQzxv3jnfpN7W9rxZtd0aWm/5FgPMvW3KN7639ZuMjAuGqjfjRfUfRixUODNAYs01sQGBaNNIFyMMI3XJJ4N0Zh8YqhqjSXBbdEPDmwE07cAwhKY3mbX3IfShwIbg6gPDvDGM5tgWiDcKDB7BEEC/De/pyB9MRgWD0NPD6fh0CF7OwSDJjAbi9kZIwlHHGKYaQtF0QoFAZ2AsN4zwgGZIuwjfD8J1HQy6jYbI8KlCvy/AjEmT/zKJdrIRwdByoiEkPq+86MqjPLkYZk5eB4MgbB9rXQcDyDZOanw2DNlVMLfz0jm6Dqbs4n8yIxvPxz4fXPeAARS/nZFd8g8KdmyxXjDludvmBPYx+/NPDAMGwL/A1DDkae61U8SYPI0GhtOvfQQvwNqIB7NosWxnyXhg6NB2lHUCgyU5B+u8HuolXi9d44EBtL3wMbg2CnTmY6L6vAtie1ywg4YIT0uSfQHGvNz9vE0t6GMOfoDl2SKOIs9IzsE+DP7ZmPj3Fx8eGAwCRdasu6BLL0FTeLFWTtxu/CH3Ixw3UITEbgwbY4RmOoI1Yjw7gs1mTPmvF6jYFmMSvvHxlqSODDgq5l/uqxcvX74b8SnmD7fEM14y733J5y9euBjE9/+WjEDMFpYQUjguYgsSOc6ileOAPQeEC5ELMScDcf0jr1S9pfJInVfC87xSVenT7toPgP2o7hdMT7xOuOs43JZu0DAfjVuUWp0EFbqs3qeq74jGw/jYvbbY/Y6xPucfF+NP9WXi19LroVLIq+oBW9ZcWajemSOkdVddyRaDbdN9EwwGgs8B53C6mW5sN46iPQZoTX3M+VBL0LfAcBohwGur2K22nMZeQes5Wu+s971Fo5HarA8MolRQqyZZEMSW4zyFs/mqlL6g9khNdj0ZmddkLwsS1yTUYKpfsxmnpZ/uY/cnWwwSy98Egk4LUrtiVTC6SxCR0o4k/VEwRVaqScha02CMQFaq0IeVRNeNw9XrY/BkW20RHSvbk58Dgyb7dKwWBCKuDx0SHCjI/w4Y2hczQpCKYKE6EhxEB+W2G6TScURwpBb59t8letXHo4bWaJNYmbSmVeXLOM2LTGaQfsyDkAL5yjMmw1JkglihY4VD2UcfWL1OD/LXrl7IlbMOopDZheVGfpIRN0xs06LrNNnO6VswVHjSA1YosNJbUsGTg02DIGTCMsU847sjmLVOC6/iU9saZje9b4ypFrNLsXR31kFFto7M2avYCPFqvgoeMrnjdO1HrzSwqRgTDJDuRSAxATuoI4t8kuvJyiJAoBnrq5AdCEnG3LUGR+MCrXe17gXJ3N+j41nncF22OVgc1GOwAf8sEt1VyieYqbcSx1qQ+gyW17XeUFFOhRlTZsUZmppQuVqha5W9wcH8669guFoxd+2L9XyXRGYV7pdl8VpD+VEVhEpm7QJTDrOJ/g8wSHy5SINACmVfXJa+LHdrcQi5kwVpVf5K6W4f/whYgDdSluWrxdzVyipVWT6lB28ZhcUSYfkionQ18HDr6UprLqta1HIvkyTjqsVkLWLPUnFjZrFdRWksBs5Ie2ZlXBCcJMidu4S4K+AStjILsapdqFKUJCGkHjpT7vWx45ct2tyt+9rFOrO4/g10JR7aN2744NB1BwT5qlt65A4y8TvQA+xWPcBu1QPsVt0r2H8Ug2SbzDNX6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0" name="AutoShape 6" descr="data:image/png;base64,iVBORw0KGgoAAAANSUhEUgAAAJgAAABOCAMAAADrey8hAAAAn1BMVEUAgYv///8AgIoAfYcwkpt5u8EAfIf5/P2IvMEalJwAeIMAhI5mo6p/vsNlrbNYnKQYi5Qii5RTpKt9trvR6Oqhy88/mqK32dxdrrQAdYCIxMgNjZY3lZ2TyM1jrLIymqLJ4+VEoqqTwcam0NSj0NS94ONUqrE0jpdysbZtpq2pzNBbqrBqtrw9naVarbSl09bg6+yMt7y00tXI5Ofs9fYruKicAAAFXElEQVRoge2aW3uiOhSGQwIRDVESOdhIREAOrTjttPz/37YTsG7tyEy9gHrhZ6UhPJTXHL6slQpMCO5TD7Bb9QC7VQ+wW/UAu1UPsFv1NzCI4PEI1Q866XRNHZRGB0OuI/I8l88MRQsYPD87Ws/Pz4oMR5XUl0ywiMYGQzxv3jnfpN7W9rxZtd0aWm/5FgPMvW3KN7639ZuMjAuGqjfjRfUfRixUODNAYs01sQGBaNNIFyMMI3XJJ4N0Zh8YqhqjSXBbdEPDmwE07cAwhKY3mbX3IfShwIbg6gPDvDGM5tgWiDcKDB7BEEC/De/pyB9MRgWD0NPD6fh0CF7OwSDJjAbi9kZIwlHHGKYaQtF0QoFAZ2AsN4zwgGZIuwjfD8J1HQy6jYbI8KlCvy/AjEmT/zKJdrIRwdByoiEkPq+86MqjPLkYZk5eB4MgbB9rXQcDyDZOanw2DNlVMLfz0jm6Dqbs4n8yIxvPxz4fXPeAARS/nZFd8g8KdmyxXjDludvmBPYx+/NPDAMGwL/A1DDkae61U8SYPI0GhtOvfQQvwNqIB7NosWxnyXhg6NB2lHUCgyU5B+u8HuolXi9d44EBtL3wMbg2CnTmY6L6vAtie1ywg4YIT0uSfQHGvNz9vE0t6GMOfoDl2SKOIs9IzsE+DP7ZmPj3Fx8eGAwCRdasu6BLL0FTeLFWTtxu/CH3Ixw3UITEbgwbY4RmOoI1Yjw7gs1mTPmvF6jYFmMSvvHxlqSODDgq5l/uqxcvX74b8SnmD7fEM14y733J5y9euBjE9/+WjEDMFpYQUjguYgsSOc6ileOAPQeEC5ELMScDcf0jr1S9pfJInVfC87xSVenT7toPgP2o7hdMT7xOuOs43JZu0DAfjVuUWp0EFbqs3qeq74jGw/jYvbbY/Y6xPucfF+NP9WXi19LroVLIq+oBW9ZcWajemSOkdVddyRaDbdN9EwwGgs8B53C6mW5sN46iPQZoTX3M+VBL0LfAcBohwGur2K22nMZeQes5Wu+s971Fo5HarA8MolRQqyZZEMSW4zyFs/mqlL6g9khNdj0ZmddkLwsS1yTUYKpfsxmnpZ/uY/cnWwwSy98Egk4LUrtiVTC6SxCR0o4k/VEwRVaqScha02CMQFaq0IeVRNeNw9XrY/BkW20RHSvbk58Dgyb7dKwWBCKuDx0SHCjI/w4Y2hczQpCKYKE6EhxEB+W2G6TScURwpBb59t8letXHo4bWaJNYmbSmVeXLOM2LTGaQfsyDkAL5yjMmw1JkglihY4VD2UcfWL1OD/LXrl7IlbMOopDZheVGfpIRN0xs06LrNNnO6VswVHjSA1YosNJbUsGTg02DIGTCMsU847sjmLVOC6/iU9saZje9b4ypFrNLsXR31kFFto7M2avYCPFqvgoeMrnjdO1HrzSwqRgTDJDuRSAxATuoI4t8kuvJyiJAoBnrq5AdCEnG3LUGR+MCrXe17gXJ3N+j41nncF22OVgc1GOwAf8sEt1VyieYqbcSx1qQ+gyW17XeUFFOhRlTZsUZmppQuVqha5W9wcH8669guFoxd+2L9XyXRGYV7pdl8VpD+VEVhEpm7QJTDrOJ/g8wSHy5SINACmVfXJa+LHdrcQi5kwVpVf5K6W4f/whYgDdSluWrxdzVyipVWT6lB28ZhcUSYfkionQ18HDr6UprLqta1HIvkyTjqsVkLWLPUnFjZrFdRWksBs5Ie2ZlXBCcJMidu4S4K+AStjILsapdqFKUJCGkHjpT7vWx45ct2tyt+9rFOrO4/g10JR7aN2744NB1BwT5qlt65A4y8TvQA+xWPcBu1QPsVt0r2H8Ug2SbzDNX6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2" name="AutoShape 8" descr="data:image/png;base64,iVBORw0KGgoAAAANSUhEUgAAAJgAAABOCAMAAADrey8hAAAAn1BMVEUAgYv///8AgIoAfYcwkpt5u8EAfIf5/P2IvMEalJwAeIMAhI5mo6p/vsNlrbNYnKQYi5Qii5RTpKt9trvR6Oqhy88/mqK32dxdrrQAdYCIxMgNjZY3lZ2TyM1jrLIymqLJ4+VEoqqTwcam0NSj0NS94ONUqrE0jpdysbZtpq2pzNBbqrBqtrw9naVarbSl09bg6+yMt7y00tXI5Ofs9fYruKicAAAFXElEQVRoge2aW3uiOhSGQwIRDVESOdhIREAOrTjttPz/37YTsG7tyEy9gHrhZ6UhPJTXHL6slQpMCO5TD7Bb9QC7VQ+wW/UAu1UPsFv1NzCI4PEI1Q866XRNHZRGB0OuI/I8l88MRQsYPD87Ws/Pz4oMR5XUl0ywiMYGQzxv3jnfpN7W9rxZtd0aWm/5FgPMvW3KN7639ZuMjAuGqjfjRfUfRixUODNAYs01sQGBaNNIFyMMI3XJJ4N0Zh8YqhqjSXBbdEPDmwE07cAwhKY3mbX3IfShwIbg6gPDvDGM5tgWiDcKDB7BEEC/De/pyB9MRgWD0NPD6fh0CF7OwSDJjAbi9kZIwlHHGKYaQtF0QoFAZ2AsN4zwgGZIuwjfD8J1HQy6jYbI8KlCvy/AjEmT/zKJdrIRwdByoiEkPq+86MqjPLkYZk5eB4MgbB9rXQcDyDZOanw2DNlVMLfz0jm6Dqbs4n8yIxvPxz4fXPeAARS/nZFd8g8KdmyxXjDludvmBPYx+/NPDAMGwL/A1DDkae61U8SYPI0GhtOvfQQvwNqIB7NosWxnyXhg6NB2lHUCgyU5B+u8HuolXi9d44EBtL3wMbg2CnTmY6L6vAtie1ywg4YIT0uSfQHGvNz9vE0t6GMOfoDl2SKOIs9IzsE+DP7ZmPj3Fx8eGAwCRdasu6BLL0FTeLFWTtxu/CH3Ixw3UITEbgwbY4RmOoI1Yjw7gs1mTPmvF6jYFmMSvvHxlqSODDgq5l/uqxcvX74b8SnmD7fEM14y733J5y9euBjE9/+WjEDMFpYQUjguYgsSOc6ileOAPQeEC5ELMScDcf0jr1S9pfJInVfC87xSVenT7toPgP2o7hdMT7xOuOs43JZu0DAfjVuUWp0EFbqs3qeq74jGw/jYvbbY/Y6xPucfF+NP9WXi19LroVLIq+oBW9ZcWajemSOkdVddyRaDbdN9EwwGgs8B53C6mW5sN46iPQZoTX3M+VBL0LfAcBohwGur2K22nMZeQes5Wu+s971Fo5HarA8MolRQqyZZEMSW4zyFs/mqlL6g9khNdj0ZmddkLwsS1yTUYKpfsxmnpZ/uY/cnWwwSy98Egk4LUrtiVTC6SxCR0o4k/VEwRVaqScha02CMQFaq0IeVRNeNw9XrY/BkW20RHSvbk58Dgyb7dKwWBCKuDx0SHCjI/w4Y2hczQpCKYKE6EhxEB+W2G6TScURwpBb59t8letXHo4bWaJNYmbSmVeXLOM2LTGaQfsyDkAL5yjMmw1JkglihY4VD2UcfWL1OD/LXrl7IlbMOopDZheVGfpIRN0xs06LrNNnO6VswVHjSA1YosNJbUsGTg02DIGTCMsU847sjmLVOC6/iU9saZje9b4ypFrNLsXR31kFFto7M2avYCPFqvgoeMrnjdO1HrzSwqRgTDJDuRSAxATuoI4t8kuvJyiJAoBnrq5AdCEnG3LUGR+MCrXe17gXJ3N+j41nncF22OVgc1GOwAf8sEt1VyieYqbcSx1qQ+gyW17XeUFFOhRlTZsUZmppQuVqha5W9wcH8669guFoxd+2L9XyXRGYV7pdl8VpD+VEVhEpm7QJTDrOJ/g8wSHy5SINACmVfXJa+LHdrcQi5kwVpVf5K6W4f/whYgDdSluWrxdzVyipVWT6lB28ZhcUSYfkionQ18HDr6UprLqta1HIvkyTjqsVkLWLPUnFjZrFdRWksBs5Ie2ZlXBCcJMidu4S4K+AStjILsapdqFKUJCGkHjpT7vWx45ct2tyt+9rFOrO4/g10JR7aN2744NB1BwT5qlt65A4y8TvQA+xWPcBu1QPsVt0r2H8Ug2SbzDNX6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4" name="Picture 10" descr="http://www.cis.es/cis/export/system/modules/es.cis.www/recursos2/img/logoC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788024" cy="936104"/>
          </a:xfrm>
          <a:prstGeom prst="rect">
            <a:avLst/>
          </a:prstGeom>
          <a:noFill/>
        </p:spPr>
      </p:pic>
      <p:pic>
        <p:nvPicPr>
          <p:cNvPr id="21506" name="Picture 2" descr="http://zetaestaticos.com/extremadura/img/noticias/0/394/39494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076056" cy="5373216"/>
          </a:xfrm>
          <a:prstGeom prst="rect">
            <a:avLst/>
          </a:prstGeom>
          <a:noFill/>
        </p:spPr>
      </p:pic>
      <p:sp>
        <p:nvSpPr>
          <p:cNvPr id="11" name="10 Flecha derecha"/>
          <p:cNvSpPr/>
          <p:nvPr/>
        </p:nvSpPr>
        <p:spPr>
          <a:xfrm rot="10800000">
            <a:off x="6804248" y="6381328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Flecha derecha"/>
          <p:cNvSpPr/>
          <p:nvPr/>
        </p:nvSpPr>
        <p:spPr>
          <a:xfrm rot="16200000">
            <a:off x="-144524" y="5049180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8" y="0"/>
            <a:ext cx="9087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9" y="0"/>
            <a:ext cx="9125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5.-FORMACIÓN CONTINUA OBLIGATORIA Y EVALUACIÓN DEL DESEMPEÑO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9807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-FORMACIÓN CONTINUA OBLIGATORIA VINCULADA CON LOS INFORMES DE LA INSPECCIÓN EDUCATIVA.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-</a:t>
            </a:r>
            <a:r>
              <a:rPr lang="es-ES" sz="2400" b="1" dirty="0" smtClean="0"/>
              <a:t>EVALUACIÓN  DE LA PRÁCTICA DOCENTE CON EFECTOS </a:t>
            </a:r>
            <a:r>
              <a:rPr lang="es-ES" sz="2400" dirty="0" smtClean="0"/>
              <a:t>PARA TODOS LOS PROFESORES CON UNA PERIODICIDAD DE 5 AÑOS.</a:t>
            </a:r>
            <a:endParaRPr lang="es-ES" sz="2400" dirty="0"/>
          </a:p>
        </p:txBody>
      </p:sp>
      <p:pic>
        <p:nvPicPr>
          <p:cNvPr id="73730" name="Picture 2" descr="http://image.slidesharecdn.com/leygdspd-140117115644-phpapp01/95/ley-general-del-servicio-profesional-docente-1-638.jpg?cb=1389982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6076950" cy="3861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4 Explosión 1"/>
          <p:cNvSpPr/>
          <p:nvPr/>
        </p:nvSpPr>
        <p:spPr>
          <a:xfrm>
            <a:off x="6660232" y="3068960"/>
            <a:ext cx="2483768" cy="1296144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MEXICO 2013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2.bp.blogspot.com/-WrSFGurofRE/UXBQyee1NMI/AAAAAAAACcQ/V5nNusBLYv0/s1600/Sin+t%C3%AD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6.-DIRECCIÓN PROFESIONAL DE CENTROS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90872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 smtClean="0"/>
              <a:t>1.-SELECCIÓN Y DESARROLLO DE </a:t>
            </a:r>
            <a:r>
              <a:rPr lang="es-ES" sz="4000" b="1" dirty="0" smtClean="0"/>
              <a:t>LÍDERES PEDAGÓGICOS</a:t>
            </a:r>
            <a:r>
              <a:rPr lang="es-ES" sz="4000" dirty="0" smtClean="0"/>
              <a:t> A TRAVÉS DE OPOSICIÓN DIFERENCIADA. </a:t>
            </a:r>
            <a:r>
              <a:rPr lang="es-ES" sz="4000" b="1" dirty="0" smtClean="0"/>
              <a:t>CUERPO DE DIRECTORES</a:t>
            </a:r>
            <a:r>
              <a:rPr lang="es-ES" sz="4000" dirty="0" smtClean="0"/>
              <a:t>.</a:t>
            </a:r>
          </a:p>
          <a:p>
            <a:pPr algn="just"/>
            <a:r>
              <a:rPr lang="es-ES" sz="4000" dirty="0" smtClean="0"/>
              <a:t>2.-CONCENTRAR EL TIEMPO DIARIO DE TRABAJO DE CADA DIRECTOR EN EL LIDERAZGO PEDAGÓGICO.</a:t>
            </a:r>
          </a:p>
          <a:p>
            <a:pPr algn="just"/>
            <a:r>
              <a:rPr lang="es-ES" sz="4000" dirty="0" smtClean="0"/>
              <a:t>3.-FACILITACIÓN DEL APRENDIZAJE MUTUO ENTRE DOCENTES DE UN MISMO CENTRO.</a:t>
            </a:r>
          </a:p>
          <a:p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7.-INSPECCIÓN MÁS INDEPENDIENTE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76470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/>
              <a:t>1.-</a:t>
            </a:r>
            <a:r>
              <a:rPr lang="es-ES" sz="3600" b="1" dirty="0" smtClean="0"/>
              <a:t>DEPENDENCIA DIRECTA DEL PARLAMENTO ANDALUZ</a:t>
            </a:r>
          </a:p>
          <a:p>
            <a:pPr algn="just"/>
            <a:r>
              <a:rPr lang="es-ES" sz="3600" dirty="0" smtClean="0"/>
              <a:t>2.-INFORMES VINCULANTES EN DETERMINADOS ASPECTOS (Evaluación Directivos, Docentes y Servicios Educativos, Formación, Responsabilidad Disciplinaria)</a:t>
            </a:r>
          </a:p>
          <a:p>
            <a:pPr algn="just"/>
            <a:r>
              <a:rPr lang="es-ES" sz="3600" dirty="0" smtClean="0"/>
              <a:t>3.-</a:t>
            </a:r>
            <a:r>
              <a:rPr lang="es-ES" sz="3600" b="1" dirty="0" smtClean="0"/>
              <a:t>INFORMES</a:t>
            </a:r>
            <a:r>
              <a:rPr lang="es-ES" sz="3600" dirty="0" smtClean="0"/>
              <a:t>, DATOS Y DICTÁMENES </a:t>
            </a:r>
            <a:r>
              <a:rPr lang="es-ES" sz="3600" b="1" dirty="0" smtClean="0"/>
              <a:t>PÚBLICOS</a:t>
            </a:r>
            <a:endParaRPr lang="es-ES" sz="3600" b="1" dirty="0"/>
          </a:p>
        </p:txBody>
      </p:sp>
      <p:pic>
        <p:nvPicPr>
          <p:cNvPr id="4" name="Picture 36" descr="inspec-300x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81128"/>
            <a:ext cx="2881065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8.-CURRÍCULO ÚTIL CON RANGO DE LEY ORGÁNICA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9269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/>
              <a:t>-FUNDAMENTADO EN UN CONOCIMIENTO CIENTÍFICO, </a:t>
            </a:r>
            <a:r>
              <a:rPr lang="es-ES" sz="3200" b="1" dirty="0" smtClean="0"/>
              <a:t>AJENO A POSICIONES IDEOLÓGICAS</a:t>
            </a:r>
            <a:r>
              <a:rPr lang="es-ES" sz="3200" dirty="0" smtClean="0"/>
              <a:t>.</a:t>
            </a:r>
          </a:p>
          <a:p>
            <a:pPr algn="just"/>
            <a:r>
              <a:rPr lang="es-ES" sz="3200" dirty="0" smtClean="0"/>
              <a:t>-ADECUADA SECUENCIACIÓN TEMPORAL CON INDICADORES CLAROS DE LOGRO</a:t>
            </a:r>
            <a:r>
              <a:rPr lang="es-ES" sz="3200" dirty="0" smtClean="0"/>
              <a:t>. </a:t>
            </a:r>
            <a:r>
              <a:rPr lang="es-ES" sz="3200" b="1" dirty="0" smtClean="0"/>
              <a:t>METAS CLARAS</a:t>
            </a:r>
            <a:r>
              <a:rPr lang="es-ES" sz="3200" dirty="0" smtClean="0"/>
              <a:t>.</a:t>
            </a:r>
            <a:endParaRPr lang="es-ES" sz="3200" dirty="0" smtClean="0"/>
          </a:p>
          <a:p>
            <a:pPr algn="just"/>
            <a:r>
              <a:rPr lang="es-ES" sz="3200" dirty="0" smtClean="0"/>
              <a:t>-</a:t>
            </a:r>
            <a:r>
              <a:rPr lang="es-ES" sz="3200" b="1" dirty="0" smtClean="0"/>
              <a:t>DEFINIDO CON PRECISIÓN</a:t>
            </a:r>
            <a:r>
              <a:rPr lang="es-ES" sz="3200" dirty="0" smtClean="0"/>
              <a:t>.</a:t>
            </a:r>
          </a:p>
          <a:p>
            <a:pPr algn="just"/>
            <a:r>
              <a:rPr lang="es-ES" sz="3200" dirty="0" smtClean="0"/>
              <a:t>-FACILITE SU SEGUIMIENTO.</a:t>
            </a:r>
          </a:p>
          <a:p>
            <a:pPr algn="just"/>
            <a:r>
              <a:rPr lang="es-ES" sz="3200" dirty="0" smtClean="0"/>
              <a:t>-</a:t>
            </a:r>
            <a:r>
              <a:rPr lang="es-ES" sz="3200" b="1" dirty="0" smtClean="0"/>
              <a:t>PRESCRIBE</a:t>
            </a:r>
            <a:r>
              <a:rPr lang="es-ES" sz="3200" dirty="0" smtClean="0"/>
              <a:t> UN CONJUNTO DE ACTIVIDADES MÍNIMAS QUE TIENEN QUE HACER LOS ALUMNOS Y PROFESORES EN EL AULA, INDICANDO CÓMO Y CON QUÉ RECURSOS.</a:t>
            </a:r>
          </a:p>
          <a:p>
            <a:pPr algn="just"/>
            <a:r>
              <a:rPr lang="es-ES" sz="3200" dirty="0" smtClean="0"/>
              <a:t>-PRESCRIBE LOS PROCEDIMIENTOS E INSTRUMENTOS DE EVALUACIÓN.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1907704" y="3789040"/>
            <a:ext cx="2952328" cy="2088232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5508104" y="260648"/>
            <a:ext cx="3456384" cy="2736304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6" descr="http://pics.filmaffinity.com/Regreso_al_futuro-912639938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120680" cy="62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NOS VEMOS EN…</a:t>
            </a:r>
            <a:endParaRPr lang="es-E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8850" name="Picture 2" descr="https://lh3.ggpht.com/lSLM0xhCA1RZOwaQcjhlwmsvaIQYaP3c5qbDKCgLALhydrgExnaSKZdGa8S3YtRuVA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857500" cy="28575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915816" y="220486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@</a:t>
            </a:r>
            <a:r>
              <a:rPr lang="es-ES" sz="5400" dirty="0" smtClean="0"/>
              <a:t>javierinspector</a:t>
            </a:r>
            <a:endParaRPr lang="es-ES" sz="5400" dirty="0"/>
          </a:p>
        </p:txBody>
      </p:sp>
      <p:pic>
        <p:nvPicPr>
          <p:cNvPr id="78852" name="Picture 4" descr="http://i2.wp.com/www3.gobiernodecanarias.org/medusa/ecoblog/jtolsan/files/2013/12/Ined21.png?resize=584%2C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5562600" cy="141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332656"/>
            <a:ext cx="780181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º.-A MÁS GASTO</a:t>
            </a:r>
          </a:p>
          <a:p>
            <a:pPr algn="ctr"/>
            <a:r>
              <a:rPr lang="es-E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MÁS CALIDAD EDUCATIVA</a:t>
            </a:r>
            <a:endParaRPr lang="es-E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7776864" cy="69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 rot="9447332" flipV="1">
            <a:off x="7140954" y="331757"/>
            <a:ext cx="504056" cy="105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323528" y="6309320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1493</Words>
  <Application>Microsoft Office PowerPoint</Application>
  <PresentationFormat>Presentación en pantalla (4:3)</PresentationFormat>
  <Paragraphs>237</Paragraphs>
  <Slides>59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Tema de Office</vt:lpstr>
      <vt:lpstr>Diapositiva 1</vt:lpstr>
      <vt:lpstr>Diapositiva 2</vt:lpstr>
      <vt:lpstr>Diapositiva 3</vt:lpstr>
      <vt:lpstr>Diapositiva 4</vt:lpstr>
      <vt:lpstr>Problemas principales en España.  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Distintos Niveles de Desarrollo Organizativo de un Centro Educativo</vt:lpstr>
      <vt:lpstr>Diapositiva 24</vt:lpstr>
      <vt:lpstr>Diapositiva 25</vt:lpstr>
      <vt:lpstr>Diapositiva 26</vt:lpstr>
      <vt:lpstr>Diapositiva 27</vt:lpstr>
      <vt:lpstr> ÍNDICE DE DESARROLLO EDUCATIVO: IDE PISA 12  (Antonio Villar Notario)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Problemas principales que existen actualmente en España. CIS</dc:title>
  <dc:creator>USUARIO</dc:creator>
  <cp:lastModifiedBy>USUARIO</cp:lastModifiedBy>
  <cp:revision>45</cp:revision>
  <dcterms:created xsi:type="dcterms:W3CDTF">2015-01-29T17:02:51Z</dcterms:created>
  <dcterms:modified xsi:type="dcterms:W3CDTF">2015-02-08T17:07:51Z</dcterms:modified>
</cp:coreProperties>
</file>