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2" r:id="rId2"/>
    <p:sldId id="478" r:id="rId3"/>
    <p:sldId id="441" r:id="rId4"/>
    <p:sldId id="458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2" r:id="rId13"/>
    <p:sldId id="473" r:id="rId14"/>
    <p:sldId id="474" r:id="rId15"/>
    <p:sldId id="475" r:id="rId16"/>
    <p:sldId id="477" r:id="rId17"/>
    <p:sldId id="476" r:id="rId18"/>
  </p:sldIdLst>
  <p:sldSz cx="9144000" cy="6858000" type="screen4x3"/>
  <p:notesSz cx="6765925" cy="98679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i="1" kern="1200">
        <a:solidFill>
          <a:schemeClr val="accent2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ORES Antonio F" initials="AF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7C80"/>
    <a:srgbClr val="C5BE97"/>
    <a:srgbClr val="FF99FF"/>
    <a:srgbClr val="FFCCFF"/>
    <a:srgbClr val="9B84B6"/>
    <a:srgbClr val="3366CC"/>
    <a:srgbClr val="FF505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484" autoAdjust="0"/>
  </p:normalViewPr>
  <p:slideViewPr>
    <p:cSldViewPr showGuides="1">
      <p:cViewPr>
        <p:scale>
          <a:sx n="66" d="100"/>
          <a:sy n="66" d="100"/>
        </p:scale>
        <p:origin x="-147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216" y="-84"/>
      </p:cViewPr>
      <p:guideLst>
        <p:guide orient="horz" pos="3108"/>
        <p:guide pos="2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A74E6-8C82-4150-8AD2-DE66F2115C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B05617-4046-474C-A043-6C3A334ECA1D}">
      <dgm:prSet custT="1"/>
      <dgm:spPr/>
      <dgm:t>
        <a:bodyPr/>
        <a:lstStyle/>
        <a:p>
          <a:pPr algn="ctr" rtl="0"/>
          <a:r>
            <a:rPr lang="en-GB" sz="3500" dirty="0" err="1" smtClean="0"/>
            <a:t>Unos</a:t>
          </a:r>
          <a:r>
            <a:rPr lang="en-GB" sz="3500" dirty="0" smtClean="0"/>
            <a:t> </a:t>
          </a:r>
          <a:r>
            <a:rPr lang="en-GB" sz="3500" dirty="0" err="1" smtClean="0"/>
            <a:t>principios</a:t>
          </a:r>
          <a:r>
            <a:rPr lang="en-GB" sz="3500" dirty="0" smtClean="0"/>
            <a:t> </a:t>
          </a:r>
          <a:r>
            <a:rPr lang="en-GB" sz="3500" dirty="0" err="1" smtClean="0"/>
            <a:t>básicos</a:t>
          </a:r>
          <a:r>
            <a:rPr lang="en-GB" sz="3500" dirty="0" smtClean="0"/>
            <a:t> de ECONOMÍA </a:t>
          </a:r>
          <a:r>
            <a:rPr lang="en-GB" sz="3500" dirty="0" err="1" smtClean="0"/>
            <a:t>que</a:t>
          </a:r>
          <a:r>
            <a:rPr lang="en-GB" sz="3500" dirty="0" smtClean="0"/>
            <a:t> </a:t>
          </a:r>
          <a:r>
            <a:rPr lang="en-GB" sz="3500" dirty="0" err="1" smtClean="0"/>
            <a:t>todo</a:t>
          </a:r>
          <a:r>
            <a:rPr lang="en-GB" sz="3500" dirty="0" smtClean="0"/>
            <a:t> el </a:t>
          </a:r>
          <a:r>
            <a:rPr lang="en-GB" sz="3500" dirty="0" err="1" smtClean="0"/>
            <a:t>mundo</a:t>
          </a:r>
          <a:r>
            <a:rPr lang="en-GB" sz="3500" dirty="0" smtClean="0"/>
            <a:t> </a:t>
          </a:r>
          <a:r>
            <a:rPr lang="en-GB" sz="3500" dirty="0" err="1" smtClean="0"/>
            <a:t>entienda</a:t>
          </a:r>
          <a:endParaRPr lang="en-GB" sz="3500" dirty="0"/>
        </a:p>
      </dgm:t>
    </dgm:pt>
    <dgm:pt modelId="{FC485053-0207-49DE-9E3F-0B249A5D43AF}" type="parTrans" cxnId="{A1F4317C-5F86-4E20-B577-3A30994FF082}">
      <dgm:prSet/>
      <dgm:spPr/>
      <dgm:t>
        <a:bodyPr/>
        <a:lstStyle/>
        <a:p>
          <a:endParaRPr lang="en-GB"/>
        </a:p>
      </dgm:t>
    </dgm:pt>
    <dgm:pt modelId="{E79B56AC-FFFA-4B5E-B163-1291661671EE}" type="sibTrans" cxnId="{A1F4317C-5F86-4E20-B577-3A30994FF082}">
      <dgm:prSet/>
      <dgm:spPr/>
      <dgm:t>
        <a:bodyPr/>
        <a:lstStyle/>
        <a:p>
          <a:endParaRPr lang="en-GB"/>
        </a:p>
      </dgm:t>
    </dgm:pt>
    <dgm:pt modelId="{52B1C5FB-95F4-4821-821E-3FC3E2475773}" type="pres">
      <dgm:prSet presAssocID="{0BDA74E6-8C82-4150-8AD2-DE66F2115C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079BC4-974C-4E7D-9E89-A2C56055B58F}" type="pres">
      <dgm:prSet presAssocID="{B7B05617-4046-474C-A043-6C3A334ECA1D}" presName="parentText" presStyleLbl="node1" presStyleIdx="0" presStyleCnt="1" custScaleX="91773" custScaleY="102818" custLinFactNeighborX="110" custLinFactNeighborY="-529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691357-9BF3-48D7-8880-ACAC5FFB11F8}" type="presOf" srcId="{B7B05617-4046-474C-A043-6C3A334ECA1D}" destId="{A7079BC4-974C-4E7D-9E89-A2C56055B58F}" srcOrd="0" destOrd="0" presId="urn:microsoft.com/office/officeart/2005/8/layout/vList2"/>
    <dgm:cxn modelId="{A1F4317C-5F86-4E20-B577-3A30994FF082}" srcId="{0BDA74E6-8C82-4150-8AD2-DE66F2115CB2}" destId="{B7B05617-4046-474C-A043-6C3A334ECA1D}" srcOrd="0" destOrd="0" parTransId="{FC485053-0207-49DE-9E3F-0B249A5D43AF}" sibTransId="{E79B56AC-FFFA-4B5E-B163-1291661671EE}"/>
    <dgm:cxn modelId="{80D7C388-8C74-4F38-9FF9-835D86B94AEA}" type="presOf" srcId="{0BDA74E6-8C82-4150-8AD2-DE66F2115CB2}" destId="{52B1C5FB-95F4-4821-821E-3FC3E2475773}" srcOrd="0" destOrd="0" presId="urn:microsoft.com/office/officeart/2005/8/layout/vList2"/>
    <dgm:cxn modelId="{E4C2058F-0787-4E33-A47C-5309B9B00026}" type="presParOf" srcId="{52B1C5FB-95F4-4821-821E-3FC3E2475773}" destId="{A7079BC4-974C-4E7D-9E89-A2C56055B5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79BC4-974C-4E7D-9E89-A2C56055B58F}">
      <dsp:nvSpPr>
        <dsp:cNvPr id="0" name=""/>
        <dsp:cNvSpPr/>
      </dsp:nvSpPr>
      <dsp:spPr>
        <a:xfrm>
          <a:off x="340526" y="348733"/>
          <a:ext cx="7399348" cy="1446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err="1" smtClean="0"/>
            <a:t>Unos</a:t>
          </a:r>
          <a:r>
            <a:rPr lang="en-GB" sz="3500" kern="1200" dirty="0" smtClean="0"/>
            <a:t> </a:t>
          </a:r>
          <a:r>
            <a:rPr lang="en-GB" sz="3500" kern="1200" dirty="0" err="1" smtClean="0"/>
            <a:t>principios</a:t>
          </a:r>
          <a:r>
            <a:rPr lang="en-GB" sz="3500" kern="1200" dirty="0" smtClean="0"/>
            <a:t> </a:t>
          </a:r>
          <a:r>
            <a:rPr lang="en-GB" sz="3500" kern="1200" dirty="0" err="1" smtClean="0"/>
            <a:t>básicos</a:t>
          </a:r>
          <a:r>
            <a:rPr lang="en-GB" sz="3500" kern="1200" dirty="0" smtClean="0"/>
            <a:t> de ECONOMÍA </a:t>
          </a:r>
          <a:r>
            <a:rPr lang="en-GB" sz="3500" kern="1200" dirty="0" err="1" smtClean="0"/>
            <a:t>que</a:t>
          </a:r>
          <a:r>
            <a:rPr lang="en-GB" sz="3500" kern="1200" dirty="0" smtClean="0"/>
            <a:t> </a:t>
          </a:r>
          <a:r>
            <a:rPr lang="en-GB" sz="3500" kern="1200" dirty="0" err="1" smtClean="0"/>
            <a:t>todo</a:t>
          </a:r>
          <a:r>
            <a:rPr lang="en-GB" sz="3500" kern="1200" dirty="0" smtClean="0"/>
            <a:t> el </a:t>
          </a:r>
          <a:r>
            <a:rPr lang="en-GB" sz="3500" kern="1200" dirty="0" err="1" smtClean="0"/>
            <a:t>mundo</a:t>
          </a:r>
          <a:r>
            <a:rPr lang="en-GB" sz="3500" kern="1200" dirty="0" smtClean="0"/>
            <a:t> </a:t>
          </a:r>
          <a:r>
            <a:rPr lang="en-GB" sz="3500" kern="1200" dirty="0" err="1" smtClean="0"/>
            <a:t>entienda</a:t>
          </a:r>
          <a:endParaRPr lang="en-GB" sz="3500" kern="1200" dirty="0"/>
        </a:p>
      </dsp:txBody>
      <dsp:txXfrm>
        <a:off x="411142" y="419349"/>
        <a:ext cx="7258116" cy="1305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32225" y="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03C43C-8158-42CE-866C-D063328DF207}" type="datetimeFigureOut">
              <a:rPr lang="es-ES"/>
              <a:pPr>
                <a:defRPr/>
              </a:pPr>
              <a:t>28/02/2015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32225" y="937260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3991FFC-634A-4CD3-9000-B24656F41C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5423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7888"/>
            <a:ext cx="5413375" cy="4440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EB0FFDC-BE7A-4149-870B-DB16B93533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8199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687888"/>
            <a:ext cx="4962525" cy="4440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764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037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687888"/>
            <a:ext cx="4962525" cy="4440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FBDB5-9290-4B73-A0E2-500BDC299A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2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4684E-1698-4CAC-92D5-05357811D8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08D19-53B6-408B-BBE8-4AFB0AE9C8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1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E252-5BD3-4EC3-8414-BF0436CE3B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6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A1B6-AF81-44DC-9EC3-E9BD54A7E4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7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2AB1-C23C-4F2E-AAC0-843AA966A8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19D3-38A4-4C80-9341-DFC8D87885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0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CB72-7DAE-4FB6-8F4B-46786D382C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8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606B-1D36-4123-98C4-B606BB083D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3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A744-5345-4DB7-90AC-0FF6A5CE1B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2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BA951-3FEC-4FC2-95DF-36024A9F76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4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FA5359-2AAC-43F7-BDA9-A8013BB2D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8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12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6.jp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250825" y="332656"/>
            <a:ext cx="856964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323216" y="6597352"/>
            <a:ext cx="84248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3080" name="Rectangle 11"/>
          <p:cNvSpPr>
            <a:spLocks noChangeArrowheads="1"/>
          </p:cNvSpPr>
          <p:nvPr/>
        </p:nvSpPr>
        <p:spPr bwMode="auto">
          <a:xfrm>
            <a:off x="197358" y="322783"/>
            <a:ext cx="867658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s-ES" altLang="en-US" sz="4800" b="1" i="0" dirty="0" smtClean="0">
                <a:latin typeface="+mn-lt"/>
              </a:rPr>
              <a:t>¿Dónde se sitúa Sevilla y Andalucía dentro del proceso de globalización?</a:t>
            </a:r>
            <a:endParaRPr lang="es-ES" altLang="en-US" sz="500" b="1" i="0" dirty="0" smtClean="0">
              <a:latin typeface="+mn-lt"/>
            </a:endParaRPr>
          </a:p>
          <a:p>
            <a:pPr algn="ctr"/>
            <a:endParaRPr lang="en-GB" altLang="en-US" sz="1800" b="1" i="0" dirty="0">
              <a:latin typeface="+mn-lt"/>
            </a:endParaRPr>
          </a:p>
          <a:p>
            <a:pPr algn="ctr"/>
            <a:r>
              <a:rPr lang="es-ES" altLang="en-US" b="1" dirty="0" smtClean="0">
                <a:latin typeface="+mn-lt"/>
              </a:rPr>
              <a:t>***</a:t>
            </a:r>
          </a:p>
          <a:p>
            <a:pPr algn="ctr"/>
            <a:r>
              <a:rPr lang="es-ES" altLang="en-US" dirty="0">
                <a:latin typeface="+mn-lt"/>
              </a:rPr>
              <a:t>Los capitales y los inversores sevillanos: ¿Hay dinero para las empresas que transformen la economía sevillana?</a:t>
            </a:r>
          </a:p>
          <a:p>
            <a:pPr algn="ctr"/>
            <a:endParaRPr lang="es-ES" altLang="en-US" sz="1000" dirty="0">
              <a:latin typeface="+mn-lt"/>
            </a:endParaRPr>
          </a:p>
          <a:p>
            <a:pPr algn="ctr"/>
            <a:r>
              <a:rPr lang="es-ES" altLang="en-US" b="1" dirty="0" smtClean="0">
                <a:latin typeface="+mn-lt"/>
              </a:rPr>
              <a:t>Dr. José Manuel Rueda </a:t>
            </a:r>
            <a:r>
              <a:rPr lang="es-ES" altLang="en-US" b="1" dirty="0" err="1" smtClean="0">
                <a:latin typeface="+mn-lt"/>
              </a:rPr>
              <a:t>Cantuche</a:t>
            </a:r>
            <a:endParaRPr lang="es-ES" altLang="en-US" b="1" dirty="0" smtClean="0">
              <a:latin typeface="+mn-lt"/>
            </a:endParaRPr>
          </a:p>
          <a:p>
            <a:pPr algn="ctr"/>
            <a:r>
              <a:rPr lang="es-ES" altLang="en-US" dirty="0" smtClean="0">
                <a:latin typeface="+mn-lt"/>
              </a:rPr>
              <a:t>Científico del Centro Común de </a:t>
            </a:r>
          </a:p>
          <a:p>
            <a:pPr algn="ctr"/>
            <a:r>
              <a:rPr lang="es-ES" altLang="en-US" dirty="0" smtClean="0">
                <a:latin typeface="+mn-lt"/>
              </a:rPr>
              <a:t>Investigación de la Comisión Europea</a:t>
            </a:r>
          </a:p>
          <a:p>
            <a:pPr algn="ctr"/>
            <a:endParaRPr lang="es-ES" altLang="en-US" sz="1000" dirty="0" smtClean="0">
              <a:latin typeface="+mn-lt"/>
            </a:endParaRPr>
          </a:p>
          <a:p>
            <a:pPr algn="ctr"/>
            <a:r>
              <a:rPr lang="es-ES" altLang="en-US" dirty="0" smtClean="0">
                <a:latin typeface="+mn-lt"/>
              </a:rPr>
              <a:t>2 de marzo de 2015</a:t>
            </a:r>
            <a:endParaRPr lang="en-GB" altLang="en-US" sz="1800" b="1" i="0" dirty="0">
              <a:latin typeface="+mn-lt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939126"/>
            <a:ext cx="4272943" cy="548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700" dirty="0" smtClean="0"/>
              <a:t>Importancia de los productos exportados</a:t>
            </a:r>
            <a:endParaRPr lang="en-GB" sz="37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4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700" dirty="0" smtClean="0"/>
              <a:t>Relevancia de los productos importados</a:t>
            </a:r>
            <a:endParaRPr lang="en-GB" sz="37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700" dirty="0" smtClean="0"/>
              <a:t>Rentabilidad de productos exportados</a:t>
            </a:r>
            <a:endParaRPr lang="en-GB" sz="3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80919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3 Conector recto"/>
          <p:cNvCxnSpPr/>
          <p:nvPr/>
        </p:nvCxnSpPr>
        <p:spPr>
          <a:xfrm>
            <a:off x="323527" y="3921909"/>
            <a:ext cx="856895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987824" y="2204864"/>
            <a:ext cx="5256584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Media: And = 46,3% </a:t>
            </a:r>
            <a:r>
              <a:rPr lang="es-ES" dirty="0" err="1" smtClean="0"/>
              <a:t>Esp</a:t>
            </a:r>
            <a:r>
              <a:rPr lang="es-ES" dirty="0" smtClean="0"/>
              <a:t> = 46,9%</a:t>
            </a:r>
          </a:p>
          <a:p>
            <a:r>
              <a:rPr lang="es-ES" dirty="0" smtClean="0"/>
              <a:t>Media And (top10 </a:t>
            </a:r>
            <a:r>
              <a:rPr lang="es-ES" dirty="0" err="1" smtClean="0"/>
              <a:t>exp</a:t>
            </a:r>
            <a:r>
              <a:rPr lang="es-ES" dirty="0" smtClean="0"/>
              <a:t>): And = 20%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700" dirty="0" smtClean="0"/>
              <a:t>Rentabilidad de productos importados</a:t>
            </a:r>
            <a:endParaRPr lang="en-GB" sz="37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505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627784" y="2204864"/>
            <a:ext cx="3888432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dirty="0" smtClean="0"/>
              <a:t>Media: And = 46,3% </a:t>
            </a:r>
            <a:r>
              <a:rPr lang="es-ES" sz="2000" dirty="0" err="1" smtClean="0"/>
              <a:t>Esp</a:t>
            </a:r>
            <a:r>
              <a:rPr lang="es-ES" sz="2000" dirty="0" smtClean="0"/>
              <a:t> = 46,9%</a:t>
            </a:r>
          </a:p>
          <a:p>
            <a:r>
              <a:rPr lang="es-ES" sz="2000" dirty="0" smtClean="0"/>
              <a:t>Media And (top10 </a:t>
            </a:r>
            <a:r>
              <a:rPr lang="es-ES" sz="2000" dirty="0" err="1" smtClean="0"/>
              <a:t>imp</a:t>
            </a:r>
            <a:r>
              <a:rPr lang="es-ES" sz="2000" dirty="0" smtClean="0"/>
              <a:t>): And = 33%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266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700" dirty="0" smtClean="0"/>
              <a:t>Distribución de la renta generada por las exportaciones andaluzas</a:t>
            </a:r>
            <a:endParaRPr lang="en-GB" sz="37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0"/>
            <a:ext cx="8280920" cy="506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407" y="2276872"/>
            <a:ext cx="3706648" cy="80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4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700" dirty="0" smtClean="0"/>
              <a:t>Distribución de la renta que se generaría por las importaciones andaluzas</a:t>
            </a:r>
            <a:endParaRPr lang="en-GB" sz="37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89" y="1556792"/>
            <a:ext cx="831727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772" y="2183409"/>
            <a:ext cx="3760537" cy="81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0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3306" y="3789040"/>
            <a:ext cx="84328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Se debe producir un </a:t>
            </a:r>
            <a:r>
              <a:rPr lang="es-ES" b="1" dirty="0" smtClean="0"/>
              <a:t>ajuste de costes financieros y márgenes</a:t>
            </a:r>
            <a:r>
              <a:rPr lang="es-ES" dirty="0" smtClean="0"/>
              <a:t> empresariales y una </a:t>
            </a:r>
            <a:r>
              <a:rPr lang="es-ES" b="1" dirty="0"/>
              <a:t>reorientación de los esfuerzos de los intentos de </a:t>
            </a:r>
            <a:r>
              <a:rPr lang="es-ES" b="1" dirty="0" smtClean="0"/>
              <a:t>ganancia de </a:t>
            </a:r>
            <a:r>
              <a:rPr lang="es-ES" b="1" dirty="0"/>
              <a:t>competitividad </a:t>
            </a:r>
            <a:r>
              <a:rPr lang="es-ES" dirty="0"/>
              <a:t>en ramas de productos de </a:t>
            </a:r>
            <a:r>
              <a:rPr lang="es-ES" dirty="0" smtClean="0"/>
              <a:t>gama baja </a:t>
            </a:r>
            <a:r>
              <a:rPr lang="es-ES" dirty="0"/>
              <a:t>y menores costes, hacia la expansión de las </a:t>
            </a:r>
            <a:r>
              <a:rPr lang="es-ES" dirty="0" smtClean="0"/>
              <a:t>ventas externas </a:t>
            </a:r>
            <a:r>
              <a:rPr lang="es-ES" dirty="0"/>
              <a:t>en otras de gama media-alta y </a:t>
            </a:r>
            <a:r>
              <a:rPr lang="es-ES" b="1" dirty="0"/>
              <a:t>mayor valor </a:t>
            </a:r>
            <a:r>
              <a:rPr lang="es-ES" b="1" dirty="0" smtClean="0"/>
              <a:t>añadido</a:t>
            </a:r>
            <a:r>
              <a:rPr lang="es-ES" dirty="0" smtClean="0"/>
              <a:t>”.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463306" y="14690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“Para revertir </a:t>
            </a:r>
            <a:r>
              <a:rPr lang="es-ES" dirty="0"/>
              <a:t>el déficit comercial</a:t>
            </a:r>
          </a:p>
          <a:p>
            <a:r>
              <a:rPr lang="es-ES" dirty="0"/>
              <a:t>externo </a:t>
            </a:r>
            <a:r>
              <a:rPr lang="es-ES" dirty="0" smtClean="0"/>
              <a:t>de </a:t>
            </a:r>
            <a:r>
              <a:rPr lang="es-ES" b="1" dirty="0" smtClean="0"/>
              <a:t>Andalucía</a:t>
            </a:r>
            <a:r>
              <a:rPr lang="es-ES" dirty="0" smtClean="0"/>
              <a:t> sin </a:t>
            </a:r>
            <a:r>
              <a:rPr lang="es-ES" dirty="0"/>
              <a:t>sacrificar el mercado interno, promoviendo</a:t>
            </a:r>
            <a:r>
              <a:rPr lang="es-ES" dirty="0" smtClean="0"/>
              <a:t>, al </a:t>
            </a:r>
            <a:r>
              <a:rPr lang="es-ES" dirty="0"/>
              <a:t>mismo tiempo, la paulatina transformación del </a:t>
            </a:r>
            <a:r>
              <a:rPr lang="es-ES" dirty="0" smtClean="0"/>
              <a:t>aparato productivo </a:t>
            </a:r>
            <a:r>
              <a:rPr lang="es-ES" dirty="0"/>
              <a:t>andaluz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297710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3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250825" y="332656"/>
            <a:ext cx="856964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323216" y="6597352"/>
            <a:ext cx="84248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3080" name="Rectangle 11"/>
          <p:cNvSpPr>
            <a:spLocks noChangeArrowheads="1"/>
          </p:cNvSpPr>
          <p:nvPr/>
        </p:nvSpPr>
        <p:spPr bwMode="auto">
          <a:xfrm>
            <a:off x="197358" y="415116"/>
            <a:ext cx="867658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s-ES" altLang="en-US" sz="4800" b="1" i="0" dirty="0" smtClean="0">
                <a:latin typeface="+mn-lt"/>
              </a:rPr>
              <a:t>¿Dónde se sitúa Sevilla y Andalucía dentro del proceso de globalización?</a:t>
            </a:r>
            <a:endParaRPr lang="es-ES" altLang="en-US" sz="500" b="1" i="0" dirty="0" smtClean="0">
              <a:latin typeface="+mn-lt"/>
            </a:endParaRPr>
          </a:p>
          <a:p>
            <a:pPr algn="ctr"/>
            <a:endParaRPr lang="en-GB" altLang="en-US" sz="1800" b="1" i="0" dirty="0">
              <a:latin typeface="+mn-lt"/>
            </a:endParaRPr>
          </a:p>
          <a:p>
            <a:pPr algn="ctr"/>
            <a:r>
              <a:rPr lang="es-ES" altLang="en-US" b="1" dirty="0" smtClean="0">
                <a:latin typeface="+mn-lt"/>
              </a:rPr>
              <a:t>***</a:t>
            </a:r>
          </a:p>
          <a:p>
            <a:pPr algn="ctr"/>
            <a:r>
              <a:rPr lang="es-ES" altLang="en-US" sz="3600" dirty="0" smtClean="0">
                <a:latin typeface="+mn-lt"/>
              </a:rPr>
              <a:t>Muchas gracias por su atención</a:t>
            </a:r>
            <a:endParaRPr lang="es-ES" altLang="en-US" sz="3600" dirty="0">
              <a:latin typeface="+mn-lt"/>
            </a:endParaRPr>
          </a:p>
          <a:p>
            <a:pPr algn="ctr"/>
            <a:endParaRPr lang="es-ES" altLang="en-US" sz="1000" dirty="0">
              <a:latin typeface="+mn-lt"/>
            </a:endParaRPr>
          </a:p>
          <a:p>
            <a:pPr algn="ctr"/>
            <a:r>
              <a:rPr lang="es-ES" altLang="en-US" b="1" dirty="0" smtClean="0">
                <a:latin typeface="+mn-lt"/>
              </a:rPr>
              <a:t>Dr. José Manuel Rueda </a:t>
            </a:r>
            <a:r>
              <a:rPr lang="es-ES" altLang="en-US" b="1" dirty="0" err="1" smtClean="0">
                <a:latin typeface="+mn-lt"/>
              </a:rPr>
              <a:t>Cantuche</a:t>
            </a:r>
            <a:endParaRPr lang="es-ES" altLang="en-US" b="1" dirty="0" smtClean="0">
              <a:latin typeface="+mn-lt"/>
            </a:endParaRPr>
          </a:p>
          <a:p>
            <a:pPr algn="ctr"/>
            <a:r>
              <a:rPr lang="es-ES" altLang="en-US" dirty="0" smtClean="0">
                <a:latin typeface="+mn-lt"/>
              </a:rPr>
              <a:t>Científico del Centro Común de </a:t>
            </a:r>
          </a:p>
          <a:p>
            <a:pPr algn="ctr"/>
            <a:r>
              <a:rPr lang="es-ES" altLang="en-US" dirty="0" smtClean="0">
                <a:latin typeface="+mn-lt"/>
              </a:rPr>
              <a:t>Investigación de la Comisión Europea</a:t>
            </a:r>
          </a:p>
          <a:p>
            <a:pPr algn="ctr"/>
            <a:endParaRPr lang="es-ES" altLang="en-US" sz="1000" dirty="0" smtClean="0">
              <a:latin typeface="+mn-lt"/>
            </a:endParaRPr>
          </a:p>
          <a:p>
            <a:pPr algn="ctr"/>
            <a:r>
              <a:rPr lang="es-ES" altLang="en-US" dirty="0" smtClean="0">
                <a:latin typeface="+mn-lt"/>
              </a:rPr>
              <a:t>2 de marzo de 2015</a:t>
            </a:r>
            <a:endParaRPr lang="en-GB" altLang="en-US" sz="1800" b="1" i="0" dirty="0">
              <a:latin typeface="+mn-lt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939126"/>
            <a:ext cx="4272943" cy="5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13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accent1"/>
                </a:solidFill>
              </a:rPr>
              <a:t>Introducción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accent1"/>
                </a:solidFill>
              </a:rPr>
              <a:t>Relevancia </a:t>
            </a:r>
            <a:r>
              <a:rPr lang="es-ES" dirty="0">
                <a:solidFill>
                  <a:schemeClr val="accent1"/>
                </a:solidFill>
              </a:rPr>
              <a:t>de las importaciones y exportaciones sobre el PIB andaluz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accent1"/>
                </a:solidFill>
              </a:rPr>
              <a:t>¿Qué </a:t>
            </a:r>
            <a:r>
              <a:rPr lang="es-ES" dirty="0">
                <a:solidFill>
                  <a:schemeClr val="accent1"/>
                </a:solidFill>
              </a:rPr>
              <a:t>tipos de productos exporta e importa Andalucía? </a:t>
            </a:r>
            <a:r>
              <a:rPr lang="es-ES" dirty="0" smtClean="0">
                <a:solidFill>
                  <a:schemeClr val="accent1"/>
                </a:solidFill>
              </a:rPr>
              <a:t>¿A dónde? ¿De dónde?</a:t>
            </a:r>
            <a:endParaRPr lang="es-E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accent1"/>
                </a:solidFill>
              </a:rPr>
              <a:t>¿Son </a:t>
            </a:r>
            <a:r>
              <a:rPr lang="es-ES" dirty="0">
                <a:solidFill>
                  <a:schemeClr val="accent1"/>
                </a:solidFill>
              </a:rPr>
              <a:t>los productos </a:t>
            </a:r>
            <a:r>
              <a:rPr lang="es-ES" dirty="0" smtClean="0">
                <a:solidFill>
                  <a:schemeClr val="accent1"/>
                </a:solidFill>
              </a:rPr>
              <a:t>exportados/importados </a:t>
            </a:r>
            <a:r>
              <a:rPr lang="es-ES" dirty="0">
                <a:solidFill>
                  <a:schemeClr val="accent1"/>
                </a:solidFill>
              </a:rPr>
              <a:t>de alto valor añadido? </a:t>
            </a:r>
            <a:endParaRPr lang="es-E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accent1"/>
                </a:solidFill>
              </a:rPr>
              <a:t>¿</a:t>
            </a:r>
            <a:r>
              <a:rPr lang="es-ES" dirty="0">
                <a:solidFill>
                  <a:schemeClr val="accent1"/>
                </a:solidFill>
              </a:rPr>
              <a:t>Son los productos </a:t>
            </a:r>
            <a:r>
              <a:rPr lang="es-ES" dirty="0" smtClean="0">
                <a:solidFill>
                  <a:schemeClr val="accent1"/>
                </a:solidFill>
              </a:rPr>
              <a:t>exportados/importados </a:t>
            </a:r>
            <a:r>
              <a:rPr lang="es-ES" dirty="0">
                <a:solidFill>
                  <a:schemeClr val="accent1"/>
                </a:solidFill>
              </a:rPr>
              <a:t>los que tienen </a:t>
            </a:r>
            <a:r>
              <a:rPr lang="es-ES" dirty="0" smtClean="0">
                <a:solidFill>
                  <a:schemeClr val="accent1"/>
                </a:solidFill>
              </a:rPr>
              <a:t>mayor </a:t>
            </a:r>
            <a:r>
              <a:rPr lang="es-ES" dirty="0">
                <a:solidFill>
                  <a:schemeClr val="accent1"/>
                </a:solidFill>
              </a:rPr>
              <a:t>rentabilidad del </a:t>
            </a:r>
            <a:r>
              <a:rPr lang="es-ES" dirty="0" smtClean="0">
                <a:solidFill>
                  <a:schemeClr val="accent1"/>
                </a:solidFill>
              </a:rPr>
              <a:t>capital?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i="0" dirty="0" smtClean="0"/>
              <a:t>Agenda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56712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1636137"/>
              </p:ext>
            </p:extLst>
          </p:nvPr>
        </p:nvGraphicFramePr>
        <p:xfrm>
          <a:off x="467544" y="-16075"/>
          <a:ext cx="8062664" cy="2292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848659" y="372208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-</a:t>
            </a:r>
            <a:endParaRPr lang="en-GB" sz="36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251520" y="2378174"/>
            <a:ext cx="3075984" cy="1130924"/>
            <a:chOff x="251520" y="2378174"/>
            <a:chExt cx="3075984" cy="1130924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378174"/>
              <a:ext cx="1095375" cy="1095375"/>
            </a:xfrm>
            <a:prstGeom prst="rect">
              <a:avLst/>
            </a:prstGeom>
          </p:spPr>
        </p:pic>
        <p:sp>
          <p:nvSpPr>
            <p:cNvPr id="11" name="Rounded Rectangle 270"/>
            <p:cNvSpPr/>
            <p:nvPr/>
          </p:nvSpPr>
          <p:spPr>
            <a:xfrm>
              <a:off x="1233909" y="2789018"/>
              <a:ext cx="2093595" cy="72008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solidFill>
                    <a:schemeClr val="accent1"/>
                  </a:solidFill>
                </a:rPr>
                <a:t>Facturación 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268150" y="4606798"/>
            <a:ext cx="3059355" cy="2045965"/>
            <a:chOff x="268150" y="4606798"/>
            <a:chExt cx="3059355" cy="2045965"/>
          </a:xfrm>
        </p:grpSpPr>
        <p:pic>
          <p:nvPicPr>
            <p:cNvPr id="13" name="12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150" y="4966838"/>
              <a:ext cx="2705100" cy="1685925"/>
            </a:xfrm>
            <a:prstGeom prst="rect">
              <a:avLst/>
            </a:prstGeom>
          </p:spPr>
        </p:pic>
        <p:sp>
          <p:nvSpPr>
            <p:cNvPr id="10" name="Rounded Rectangle 270"/>
            <p:cNvSpPr/>
            <p:nvPr/>
          </p:nvSpPr>
          <p:spPr>
            <a:xfrm>
              <a:off x="1233910" y="4606798"/>
              <a:ext cx="2093595" cy="72008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solidFill>
                    <a:schemeClr val="accent1"/>
                  </a:solidFill>
                </a:rPr>
                <a:t>Consumos intermedios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3491880" y="2789018"/>
            <a:ext cx="2772521" cy="2622012"/>
            <a:chOff x="3491880" y="2789018"/>
            <a:chExt cx="2772521" cy="2622012"/>
          </a:xfrm>
        </p:grpSpPr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7" y="4263838"/>
              <a:ext cx="1147192" cy="1147192"/>
            </a:xfrm>
            <a:prstGeom prst="rect">
              <a:avLst/>
            </a:prstGeom>
          </p:spPr>
        </p:pic>
        <p:sp>
          <p:nvSpPr>
            <p:cNvPr id="12" name="Rounded Rectangle 270"/>
            <p:cNvSpPr/>
            <p:nvPr/>
          </p:nvSpPr>
          <p:spPr>
            <a:xfrm>
              <a:off x="4170806" y="3722083"/>
              <a:ext cx="2093595" cy="72008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solidFill>
                    <a:schemeClr val="accent1"/>
                  </a:solidFill>
                </a:rPr>
                <a:t>Valor añadido 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  <p:sp>
          <p:nvSpPr>
            <p:cNvPr id="14" name="13 Cerrar llave"/>
            <p:cNvSpPr/>
            <p:nvPr/>
          </p:nvSpPr>
          <p:spPr>
            <a:xfrm>
              <a:off x="3491880" y="2789018"/>
              <a:ext cx="576064" cy="26220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7437954" y="5477262"/>
            <a:ext cx="1355560" cy="1283965"/>
            <a:chOff x="7437954" y="5477262"/>
            <a:chExt cx="1355560" cy="1283965"/>
          </a:xfrm>
        </p:grpSpPr>
        <p:sp>
          <p:nvSpPr>
            <p:cNvPr id="21" name="Rounded Rectangle 270"/>
            <p:cNvSpPr/>
            <p:nvPr/>
          </p:nvSpPr>
          <p:spPr>
            <a:xfrm>
              <a:off x="7437954" y="6401187"/>
              <a:ext cx="1355560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s-ES" sz="2000" dirty="0" smtClean="0">
                  <a:solidFill>
                    <a:schemeClr val="accent1"/>
                  </a:solidFill>
                </a:rPr>
                <a:t>Beneficios</a:t>
              </a:r>
              <a:endParaRPr lang="en-GB" sz="2000" dirty="0">
                <a:solidFill>
                  <a:schemeClr val="accent1"/>
                </a:solidFill>
              </a:endParaRPr>
            </a:p>
          </p:txBody>
        </p:sp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0026" y="5477262"/>
              <a:ext cx="1233488" cy="923925"/>
            </a:xfrm>
            <a:prstGeom prst="rect">
              <a:avLst/>
            </a:prstGeom>
          </p:spPr>
        </p:pic>
      </p:grpSp>
      <p:grpSp>
        <p:nvGrpSpPr>
          <p:cNvPr id="29" name="28 Grupo"/>
          <p:cNvGrpSpPr/>
          <p:nvPr/>
        </p:nvGrpSpPr>
        <p:grpSpPr>
          <a:xfrm>
            <a:off x="6460974" y="1965878"/>
            <a:ext cx="1380938" cy="1347656"/>
            <a:chOff x="6460974" y="1965878"/>
            <a:chExt cx="1380938" cy="1347656"/>
          </a:xfrm>
        </p:grpSpPr>
        <p:pic>
          <p:nvPicPr>
            <p:cNvPr id="20" name="19 Imagen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0974" y="1965878"/>
              <a:ext cx="1380938" cy="959983"/>
            </a:xfrm>
            <a:prstGeom prst="rect">
              <a:avLst/>
            </a:prstGeom>
          </p:spPr>
        </p:pic>
        <p:sp>
          <p:nvSpPr>
            <p:cNvPr id="22" name="Rounded Rectangle 270"/>
            <p:cNvSpPr/>
            <p:nvPr/>
          </p:nvSpPr>
          <p:spPr>
            <a:xfrm>
              <a:off x="6489862" y="2984581"/>
              <a:ext cx="1253686" cy="32895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s-ES" sz="2000" dirty="0" smtClean="0">
                  <a:solidFill>
                    <a:schemeClr val="accent1"/>
                  </a:solidFill>
                </a:rPr>
                <a:t>Personal</a:t>
              </a:r>
              <a:endParaRPr lang="en-GB" sz="2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7437954" y="2948169"/>
            <a:ext cx="1358203" cy="1244755"/>
            <a:chOff x="7437954" y="2948169"/>
            <a:chExt cx="1358203" cy="1244755"/>
          </a:xfrm>
        </p:grpSpPr>
        <p:pic>
          <p:nvPicPr>
            <p:cNvPr id="19" name="18 Imagen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1442" y="2948169"/>
              <a:ext cx="884715" cy="884715"/>
            </a:xfrm>
            <a:prstGeom prst="rect">
              <a:avLst/>
            </a:prstGeom>
          </p:spPr>
        </p:pic>
        <p:sp>
          <p:nvSpPr>
            <p:cNvPr id="23" name="Rounded Rectangle 270"/>
            <p:cNvSpPr/>
            <p:nvPr/>
          </p:nvSpPr>
          <p:spPr>
            <a:xfrm>
              <a:off x="7437954" y="3832884"/>
              <a:ext cx="1355560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s-ES" sz="2000" dirty="0" smtClean="0">
                  <a:solidFill>
                    <a:schemeClr val="accent1"/>
                  </a:solidFill>
                </a:rPr>
                <a:t>Impuestos</a:t>
              </a:r>
              <a:endParaRPr lang="en-GB" sz="2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6264401" y="4322600"/>
            <a:ext cx="1744181" cy="1088430"/>
            <a:chOff x="6264401" y="4322600"/>
            <a:chExt cx="1744181" cy="1088430"/>
          </a:xfrm>
        </p:grpSpPr>
        <p:pic>
          <p:nvPicPr>
            <p:cNvPr id="15" name="14 Imagen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6568" y="4322600"/>
              <a:ext cx="1265413" cy="842075"/>
            </a:xfrm>
            <a:prstGeom prst="rect">
              <a:avLst/>
            </a:prstGeom>
          </p:spPr>
        </p:pic>
        <p:sp>
          <p:nvSpPr>
            <p:cNvPr id="24" name="Rounded Rectangle 270"/>
            <p:cNvSpPr/>
            <p:nvPr/>
          </p:nvSpPr>
          <p:spPr>
            <a:xfrm>
              <a:off x="6264401" y="5050990"/>
              <a:ext cx="1744181" cy="3600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000" dirty="0" smtClean="0">
                  <a:solidFill>
                    <a:schemeClr val="accent1"/>
                  </a:solidFill>
                </a:rPr>
                <a:t>Amortización</a:t>
              </a:r>
              <a:endParaRPr lang="en-GB" sz="20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18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4" y="100426"/>
            <a:ext cx="1635155" cy="1564061"/>
          </a:xfrm>
          <a:prstGeom prst="rect">
            <a:avLst/>
          </a:prstGeom>
        </p:spPr>
      </p:pic>
      <p:grpSp>
        <p:nvGrpSpPr>
          <p:cNvPr id="249" name="Group 248"/>
          <p:cNvGrpSpPr/>
          <p:nvPr/>
        </p:nvGrpSpPr>
        <p:grpSpPr>
          <a:xfrm>
            <a:off x="5443336" y="2083829"/>
            <a:ext cx="914400" cy="914400"/>
            <a:chOff x="5443336" y="1465062"/>
            <a:chExt cx="914400" cy="914400"/>
          </a:xfrm>
        </p:grpSpPr>
        <p:sp>
          <p:nvSpPr>
            <p:cNvPr id="96" name="Oval 95"/>
            <p:cNvSpPr/>
            <p:nvPr/>
          </p:nvSpPr>
          <p:spPr>
            <a:xfrm>
              <a:off x="5443336" y="1465062"/>
              <a:ext cx="9144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03" t="20248" r="19176" b="21759"/>
            <a:stretch/>
          </p:blipFill>
          <p:spPr>
            <a:xfrm>
              <a:off x="5601199" y="1601089"/>
              <a:ext cx="620698" cy="598721"/>
            </a:xfrm>
            <a:prstGeom prst="rect">
              <a:avLst/>
            </a:prstGeom>
          </p:spPr>
        </p:pic>
      </p:grpSp>
      <p:grpSp>
        <p:nvGrpSpPr>
          <p:cNvPr id="248" name="Group 247"/>
          <p:cNvGrpSpPr/>
          <p:nvPr/>
        </p:nvGrpSpPr>
        <p:grpSpPr>
          <a:xfrm>
            <a:off x="2644673" y="2062017"/>
            <a:ext cx="915402" cy="914400"/>
            <a:chOff x="2644673" y="1443250"/>
            <a:chExt cx="915402" cy="914400"/>
          </a:xfrm>
        </p:grpSpPr>
        <p:sp>
          <p:nvSpPr>
            <p:cNvPr id="114" name="Oval 113"/>
            <p:cNvSpPr/>
            <p:nvPr/>
          </p:nvSpPr>
          <p:spPr>
            <a:xfrm>
              <a:off x="2644673" y="1443250"/>
              <a:ext cx="915402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04" r="17409" b="10135"/>
            <a:stretch/>
          </p:blipFill>
          <p:spPr>
            <a:xfrm>
              <a:off x="2797410" y="1597113"/>
              <a:ext cx="609928" cy="622649"/>
            </a:xfrm>
            <a:prstGeom prst="rect">
              <a:avLst/>
            </a:prstGeom>
            <a:solidFill>
              <a:schemeClr val="accent2"/>
            </a:solidFill>
          </p:spPr>
        </p:pic>
      </p:grpSp>
      <p:grpSp>
        <p:nvGrpSpPr>
          <p:cNvPr id="250" name="Group 249"/>
          <p:cNvGrpSpPr/>
          <p:nvPr/>
        </p:nvGrpSpPr>
        <p:grpSpPr>
          <a:xfrm>
            <a:off x="7898614" y="2086390"/>
            <a:ext cx="914400" cy="914400"/>
            <a:chOff x="7898614" y="1467623"/>
            <a:chExt cx="914400" cy="914400"/>
          </a:xfrm>
        </p:grpSpPr>
        <p:sp>
          <p:nvSpPr>
            <p:cNvPr id="121" name="Oval 120"/>
            <p:cNvSpPr/>
            <p:nvPr/>
          </p:nvSpPr>
          <p:spPr>
            <a:xfrm>
              <a:off x="7898614" y="1467623"/>
              <a:ext cx="9144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28" r="14029"/>
            <a:stretch/>
          </p:blipFill>
          <p:spPr>
            <a:xfrm>
              <a:off x="8063012" y="1625016"/>
              <a:ext cx="586541" cy="598723"/>
            </a:xfrm>
            <a:prstGeom prst="rect">
              <a:avLst/>
            </a:prstGeom>
          </p:spPr>
        </p:pic>
      </p:grpSp>
      <p:grpSp>
        <p:nvGrpSpPr>
          <p:cNvPr id="251" name="Group 250"/>
          <p:cNvGrpSpPr/>
          <p:nvPr/>
        </p:nvGrpSpPr>
        <p:grpSpPr>
          <a:xfrm>
            <a:off x="400418" y="2062015"/>
            <a:ext cx="914400" cy="914400"/>
            <a:chOff x="400418" y="1443248"/>
            <a:chExt cx="914400" cy="91440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939" y="1526184"/>
              <a:ext cx="777358" cy="764509"/>
            </a:xfrm>
            <a:prstGeom prst="rect">
              <a:avLst/>
            </a:prstGeom>
          </p:spPr>
        </p:pic>
        <p:sp>
          <p:nvSpPr>
            <p:cNvPr id="152" name="Oval 151"/>
            <p:cNvSpPr/>
            <p:nvPr/>
          </p:nvSpPr>
          <p:spPr>
            <a:xfrm>
              <a:off x="400418" y="1443248"/>
              <a:ext cx="9144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58" name="Curved Connector 157"/>
          <p:cNvCxnSpPr>
            <a:stCxn id="152" idx="7"/>
            <a:endCxn id="114" idx="1"/>
          </p:cNvCxnSpPr>
          <p:nvPr/>
        </p:nvCxnSpPr>
        <p:spPr>
          <a:xfrm rot="16200000" flipH="1">
            <a:off x="1979818" y="1397015"/>
            <a:ext cx="2" cy="1597824"/>
          </a:xfrm>
          <a:prstGeom prst="curvedConnector3">
            <a:avLst>
              <a:gd name="adj1" fmla="val -181255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/>
          <p:cNvCxnSpPr>
            <a:stCxn id="152" idx="5"/>
            <a:endCxn id="114" idx="3"/>
          </p:cNvCxnSpPr>
          <p:nvPr/>
        </p:nvCxnSpPr>
        <p:spPr>
          <a:xfrm rot="16200000" flipH="1">
            <a:off x="1979818" y="2043593"/>
            <a:ext cx="2" cy="1597824"/>
          </a:xfrm>
          <a:prstGeom prst="curvedConnector3">
            <a:avLst>
              <a:gd name="adj1" fmla="val 2147483647"/>
            </a:avLst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2" name="Group 251"/>
          <p:cNvGrpSpPr/>
          <p:nvPr/>
        </p:nvGrpSpPr>
        <p:grpSpPr>
          <a:xfrm>
            <a:off x="3559074" y="2541029"/>
            <a:ext cx="1891268" cy="332836"/>
            <a:chOff x="3559074" y="1922262"/>
            <a:chExt cx="1891268" cy="332836"/>
          </a:xfrm>
        </p:grpSpPr>
        <p:cxnSp>
          <p:nvCxnSpPr>
            <p:cNvPr id="25" name="Curved Connector 24"/>
            <p:cNvCxnSpPr/>
            <p:nvPr/>
          </p:nvCxnSpPr>
          <p:spPr>
            <a:xfrm>
              <a:off x="3559074" y="1922262"/>
              <a:ext cx="1891268" cy="2561"/>
            </a:xfrm>
            <a:prstGeom prst="curvedConnector3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Box 232"/>
            <p:cNvSpPr txBox="1"/>
            <p:nvPr/>
          </p:nvSpPr>
          <p:spPr>
            <a:xfrm>
              <a:off x="4081545" y="1947321"/>
              <a:ext cx="661517" cy="30777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smtClean="0">
                  <a:latin typeface="Times New Roman" panose="02020603050405020304" pitchFamily="18" charset="0"/>
                </a:rPr>
                <a:t>Final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900536" y="1493237"/>
            <a:ext cx="2455278" cy="593152"/>
            <a:chOff x="5900536" y="950384"/>
            <a:chExt cx="2455278" cy="593152"/>
          </a:xfrm>
        </p:grpSpPr>
        <p:cxnSp>
          <p:nvCxnSpPr>
            <p:cNvPr id="123" name="Curved Connector 122"/>
            <p:cNvCxnSpPr>
              <a:stCxn id="96" idx="0"/>
              <a:endCxn id="121" idx="0"/>
            </p:cNvCxnSpPr>
            <p:nvPr/>
          </p:nvCxnSpPr>
          <p:spPr>
            <a:xfrm rot="16200000" flipH="1">
              <a:off x="7126894" y="314617"/>
              <a:ext cx="2561" cy="2455278"/>
            </a:xfrm>
            <a:prstGeom prst="curvedConnector3">
              <a:avLst>
                <a:gd name="adj1" fmla="val -16377704"/>
              </a:avLst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Box 233"/>
            <p:cNvSpPr txBox="1"/>
            <p:nvPr/>
          </p:nvSpPr>
          <p:spPr>
            <a:xfrm>
              <a:off x="6797415" y="950384"/>
              <a:ext cx="661517" cy="307777"/>
            </a:xfrm>
            <a:prstGeom prst="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smtClean="0">
                  <a:latin typeface="Times New Roman" panose="02020603050405020304" pitchFamily="18" charset="0"/>
                </a:rPr>
                <a:t>Final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3102373" y="2864318"/>
            <a:ext cx="2474873" cy="710208"/>
            <a:chOff x="3102373" y="2245551"/>
            <a:chExt cx="2474873" cy="710208"/>
          </a:xfrm>
        </p:grpSpPr>
        <p:cxnSp>
          <p:nvCxnSpPr>
            <p:cNvPr id="118" name="Curved Connector 117"/>
            <p:cNvCxnSpPr>
              <a:stCxn id="114" idx="4"/>
              <a:endCxn id="96" idx="3"/>
            </p:cNvCxnSpPr>
            <p:nvPr/>
          </p:nvCxnSpPr>
          <p:spPr>
            <a:xfrm rot="5400000" flipH="1" flipV="1">
              <a:off x="4283760" y="1064164"/>
              <a:ext cx="112099" cy="2474873"/>
            </a:xfrm>
            <a:prstGeom prst="curvedConnector3">
              <a:avLst>
                <a:gd name="adj1" fmla="val -223385"/>
              </a:avLst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TextBox 234"/>
            <p:cNvSpPr txBox="1"/>
            <p:nvPr/>
          </p:nvSpPr>
          <p:spPr>
            <a:xfrm>
              <a:off x="4055097" y="2647982"/>
              <a:ext cx="706459" cy="307777"/>
            </a:xfrm>
            <a:prstGeom prst="rect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err="1" smtClean="0">
                  <a:latin typeface="Times New Roman" panose="02020603050405020304" pitchFamily="18" charset="0"/>
                </a:rPr>
                <a:t>Interm</a:t>
              </a:r>
              <a:r>
                <a:rPr lang="es-ES" sz="1400" i="0" dirty="0" smtClean="0">
                  <a:latin typeface="Times New Roman" panose="02020603050405020304" pitchFamily="18" charset="0"/>
                </a:rPr>
                <a:t>.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440770" y="2864317"/>
            <a:ext cx="661517" cy="721793"/>
            <a:chOff x="5440770" y="2245550"/>
            <a:chExt cx="661517" cy="721793"/>
          </a:xfrm>
        </p:grpSpPr>
        <p:cxnSp>
          <p:nvCxnSpPr>
            <p:cNvPr id="129" name="Curved Connector 128"/>
            <p:cNvCxnSpPr>
              <a:stCxn id="96" idx="3"/>
              <a:endCxn id="96" idx="4"/>
            </p:cNvCxnSpPr>
            <p:nvPr/>
          </p:nvCxnSpPr>
          <p:spPr>
            <a:xfrm rot="16200000" flipH="1">
              <a:off x="5671936" y="2150861"/>
              <a:ext cx="133911" cy="323289"/>
            </a:xfrm>
            <a:prstGeom prst="curvedConnector3">
              <a:avLst>
                <a:gd name="adj1" fmla="val 270710"/>
              </a:avLst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TextBox 235"/>
            <p:cNvSpPr txBox="1"/>
            <p:nvPr/>
          </p:nvSpPr>
          <p:spPr>
            <a:xfrm>
              <a:off x="5440770" y="2659566"/>
              <a:ext cx="661517" cy="307777"/>
            </a:xfrm>
            <a:prstGeom prst="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smtClean="0">
                  <a:latin typeface="Times New Roman" panose="02020603050405020304" pitchFamily="18" charset="0"/>
                </a:rPr>
                <a:t>Final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3102374" y="1816685"/>
            <a:ext cx="2798162" cy="307777"/>
            <a:chOff x="3102374" y="1257344"/>
            <a:chExt cx="2798162" cy="307777"/>
          </a:xfrm>
        </p:grpSpPr>
        <p:cxnSp>
          <p:nvCxnSpPr>
            <p:cNvPr id="98" name="Curved Connector 97"/>
            <p:cNvCxnSpPr>
              <a:stCxn id="114" idx="0"/>
              <a:endCxn id="96" idx="0"/>
            </p:cNvCxnSpPr>
            <p:nvPr/>
          </p:nvCxnSpPr>
          <p:spPr>
            <a:xfrm rot="16200000" flipH="1">
              <a:off x="4490549" y="117522"/>
              <a:ext cx="21812" cy="2798162"/>
            </a:xfrm>
            <a:prstGeom prst="curvedConnector3">
              <a:avLst>
                <a:gd name="adj1" fmla="val -1376132"/>
              </a:avLst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4203110" y="1257344"/>
              <a:ext cx="706459" cy="307777"/>
            </a:xfrm>
            <a:prstGeom prst="rect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err="1" smtClean="0">
                  <a:latin typeface="Times New Roman" panose="02020603050405020304" pitchFamily="18" charset="0"/>
                </a:rPr>
                <a:t>Interm</a:t>
              </a:r>
              <a:r>
                <a:rPr lang="es-ES" sz="1400" i="0" dirty="0" smtClean="0">
                  <a:latin typeface="Times New Roman" panose="02020603050405020304" pitchFamily="18" charset="0"/>
                </a:rPr>
                <a:t>.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3102374" y="1033304"/>
            <a:ext cx="2798162" cy="1050525"/>
            <a:chOff x="3091362" y="512697"/>
            <a:chExt cx="2798162" cy="1050525"/>
          </a:xfrm>
        </p:grpSpPr>
        <p:cxnSp>
          <p:nvCxnSpPr>
            <p:cNvPr id="142" name="Curved Connector 141"/>
            <p:cNvCxnSpPr>
              <a:stCxn id="96" idx="0"/>
              <a:endCxn id="114" idx="0"/>
            </p:cNvCxnSpPr>
            <p:nvPr/>
          </p:nvCxnSpPr>
          <p:spPr>
            <a:xfrm rot="16200000" flipV="1">
              <a:off x="4479537" y="153235"/>
              <a:ext cx="21812" cy="2798162"/>
            </a:xfrm>
            <a:prstGeom prst="curvedConnector3">
              <a:avLst>
                <a:gd name="adj1" fmla="val 2022937"/>
              </a:avLst>
            </a:prstGeom>
            <a:ln w="317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Elbow Connector 239"/>
            <p:cNvCxnSpPr>
              <a:stCxn id="238" idx="3"/>
            </p:cNvCxnSpPr>
            <p:nvPr/>
          </p:nvCxnSpPr>
          <p:spPr>
            <a:xfrm>
              <a:off x="4423762" y="512697"/>
              <a:ext cx="226183" cy="56256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oup 262"/>
          <p:cNvGrpSpPr/>
          <p:nvPr/>
        </p:nvGrpSpPr>
        <p:grpSpPr>
          <a:xfrm>
            <a:off x="3113386" y="879415"/>
            <a:ext cx="2798162" cy="1219988"/>
            <a:chOff x="3113386" y="260648"/>
            <a:chExt cx="2798162" cy="1219988"/>
          </a:xfrm>
        </p:grpSpPr>
        <p:cxnSp>
          <p:nvCxnSpPr>
            <p:cNvPr id="138" name="Curved Connector 137"/>
            <p:cNvCxnSpPr/>
            <p:nvPr/>
          </p:nvCxnSpPr>
          <p:spPr>
            <a:xfrm rot="16200000" flipH="1">
              <a:off x="4501561" y="70649"/>
              <a:ext cx="21812" cy="2798162"/>
            </a:xfrm>
            <a:prstGeom prst="curvedConnector3">
              <a:avLst>
                <a:gd name="adj1" fmla="val -2821314"/>
              </a:avLst>
            </a:prstGeom>
            <a:ln w="317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TextBox 237"/>
            <p:cNvSpPr txBox="1"/>
            <p:nvPr/>
          </p:nvSpPr>
          <p:spPr>
            <a:xfrm>
              <a:off x="3728315" y="260648"/>
              <a:ext cx="706459" cy="307777"/>
            </a:xfrm>
            <a:prstGeom prst="rect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err="1" smtClean="0">
                  <a:latin typeface="Times New Roman" panose="02020603050405020304" pitchFamily="18" charset="0"/>
                </a:rPr>
                <a:t>Interm</a:t>
              </a:r>
              <a:r>
                <a:rPr lang="es-ES" sz="1400" i="0" dirty="0" smtClean="0">
                  <a:latin typeface="Times New Roman" panose="02020603050405020304" pitchFamily="18" charset="0"/>
                </a:rPr>
                <a:t>.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  <p:cxnSp>
          <p:nvCxnSpPr>
            <p:cNvPr id="242" name="Elbow Connector 241"/>
            <p:cNvCxnSpPr>
              <a:stCxn id="238" idx="1"/>
            </p:cNvCxnSpPr>
            <p:nvPr/>
          </p:nvCxnSpPr>
          <p:spPr>
            <a:xfrm rot="10800000" flipV="1">
              <a:off x="3622145" y="414537"/>
              <a:ext cx="106170" cy="56256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2546324" y="1429300"/>
            <a:ext cx="581516" cy="766627"/>
            <a:chOff x="2546324" y="810533"/>
            <a:chExt cx="581516" cy="766627"/>
          </a:xfrm>
        </p:grpSpPr>
        <p:cxnSp>
          <p:nvCxnSpPr>
            <p:cNvPr id="146" name="Curved Connector 145"/>
            <p:cNvCxnSpPr>
              <a:stCxn id="114" idx="0"/>
              <a:endCxn id="114" idx="1"/>
            </p:cNvCxnSpPr>
            <p:nvPr/>
          </p:nvCxnSpPr>
          <p:spPr>
            <a:xfrm rot="16200000" flipH="1" flipV="1">
              <a:off x="2873597" y="1348383"/>
              <a:ext cx="133911" cy="323643"/>
            </a:xfrm>
            <a:prstGeom prst="curvedConnector3">
              <a:avLst>
                <a:gd name="adj1" fmla="val -170710"/>
              </a:avLst>
            </a:prstGeom>
            <a:ln w="317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TextBox 242"/>
            <p:cNvSpPr txBox="1"/>
            <p:nvPr/>
          </p:nvSpPr>
          <p:spPr>
            <a:xfrm>
              <a:off x="2546324" y="810533"/>
              <a:ext cx="581516" cy="307777"/>
            </a:xfrm>
            <a:prstGeom prst="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smtClean="0">
                  <a:latin typeface="Times New Roman" panose="02020603050405020304" pitchFamily="18" charset="0"/>
                </a:rPr>
                <a:t>Final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314819" y="2184689"/>
            <a:ext cx="1329855" cy="396975"/>
            <a:chOff x="1314819" y="1565922"/>
            <a:chExt cx="1329855" cy="396975"/>
          </a:xfrm>
        </p:grpSpPr>
        <p:cxnSp>
          <p:nvCxnSpPr>
            <p:cNvPr id="162" name="Curved Connector 161"/>
            <p:cNvCxnSpPr>
              <a:stCxn id="114" idx="2"/>
              <a:endCxn id="152" idx="6"/>
            </p:cNvCxnSpPr>
            <p:nvPr/>
          </p:nvCxnSpPr>
          <p:spPr>
            <a:xfrm rot="10800000">
              <a:off x="1314819" y="1962895"/>
              <a:ext cx="1329855" cy="2"/>
            </a:xfrm>
            <a:prstGeom prst="curvedConnector3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1763688" y="1565922"/>
              <a:ext cx="581516" cy="307777"/>
            </a:xfrm>
            <a:prstGeom prst="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smtClean="0">
                  <a:latin typeface="Times New Roman" panose="02020603050405020304" pitchFamily="18" charset="0"/>
                </a:rPr>
                <a:t>Final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400418" y="2842505"/>
            <a:ext cx="2701956" cy="676217"/>
            <a:chOff x="400418" y="2223738"/>
            <a:chExt cx="2701956" cy="676217"/>
          </a:xfrm>
        </p:grpSpPr>
        <p:cxnSp>
          <p:nvCxnSpPr>
            <p:cNvPr id="175" name="Curved Connector 174"/>
            <p:cNvCxnSpPr>
              <a:stCxn id="114" idx="4"/>
              <a:endCxn id="152" idx="4"/>
            </p:cNvCxnSpPr>
            <p:nvPr/>
          </p:nvCxnSpPr>
          <p:spPr>
            <a:xfrm rot="5400000" flipH="1">
              <a:off x="1979995" y="1235271"/>
              <a:ext cx="2" cy="2244756"/>
            </a:xfrm>
            <a:prstGeom prst="curvedConnector3">
              <a:avLst>
                <a:gd name="adj1" fmla="val -11430000000"/>
              </a:avLst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urved Connector 188"/>
            <p:cNvCxnSpPr>
              <a:stCxn id="152" idx="4"/>
              <a:endCxn id="152" idx="3"/>
            </p:cNvCxnSpPr>
            <p:nvPr/>
          </p:nvCxnSpPr>
          <p:spPr>
            <a:xfrm rot="5400000" flipH="1">
              <a:off x="629018" y="2129049"/>
              <a:ext cx="133911" cy="323289"/>
            </a:xfrm>
            <a:prstGeom prst="curvedConnector3">
              <a:avLst>
                <a:gd name="adj1" fmla="val -170710"/>
              </a:avLst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extBox 244"/>
            <p:cNvSpPr txBox="1"/>
            <p:nvPr/>
          </p:nvSpPr>
          <p:spPr>
            <a:xfrm>
              <a:off x="1657715" y="2586998"/>
              <a:ext cx="706459" cy="307777"/>
            </a:xfrm>
            <a:prstGeom prst="rect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err="1" smtClean="0">
                  <a:latin typeface="Times New Roman" panose="02020603050405020304" pitchFamily="18" charset="0"/>
                </a:rPr>
                <a:t>Interm</a:t>
              </a:r>
              <a:r>
                <a:rPr lang="es-ES" sz="1400" i="0" dirty="0" smtClean="0">
                  <a:latin typeface="Times New Roman" panose="02020603050405020304" pitchFamily="18" charset="0"/>
                </a:rPr>
                <a:t>.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400418" y="2592178"/>
              <a:ext cx="581516" cy="307777"/>
            </a:xfrm>
            <a:prstGeom prst="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400" i="0" dirty="0" smtClean="0">
                  <a:latin typeface="Times New Roman" panose="02020603050405020304" pitchFamily="18" charset="0"/>
                </a:rPr>
                <a:t>Final</a:t>
              </a:r>
              <a:endParaRPr lang="en-GB" sz="1400" i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3300620" y="4005063"/>
            <a:ext cx="5303830" cy="1064824"/>
            <a:chOff x="3300620" y="4005063"/>
            <a:chExt cx="5303830" cy="1064824"/>
          </a:xfrm>
        </p:grpSpPr>
        <p:sp>
          <p:nvSpPr>
            <p:cNvPr id="266" name="Left Brace 265"/>
            <p:cNvSpPr/>
            <p:nvPr/>
          </p:nvSpPr>
          <p:spPr>
            <a:xfrm rot="16200000">
              <a:off x="5845886" y="1459797"/>
              <a:ext cx="213298" cy="530383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4921653" y="4349807"/>
              <a:ext cx="2061764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Valor añadido doméstico</a:t>
              </a:r>
              <a:endParaRPr lang="en-GB" dirty="0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468939" y="4005064"/>
            <a:ext cx="2679279" cy="1064823"/>
            <a:chOff x="468939" y="4005064"/>
            <a:chExt cx="2679279" cy="1064823"/>
          </a:xfrm>
        </p:grpSpPr>
        <p:sp>
          <p:nvSpPr>
            <p:cNvPr id="265" name="Left Brace 264"/>
            <p:cNvSpPr/>
            <p:nvPr/>
          </p:nvSpPr>
          <p:spPr>
            <a:xfrm rot="16200000">
              <a:off x="1701930" y="2772073"/>
              <a:ext cx="213298" cy="267927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8" name="Rounded Rectangle 267"/>
            <p:cNvSpPr/>
            <p:nvPr/>
          </p:nvSpPr>
          <p:spPr>
            <a:xfrm>
              <a:off x="743486" y="4349807"/>
              <a:ext cx="2061764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Valor añadido en el exterior</a:t>
              </a:r>
              <a:endParaRPr lang="en-GB" dirty="0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743486" y="5157192"/>
            <a:ext cx="6239932" cy="1152128"/>
            <a:chOff x="743486" y="5157192"/>
            <a:chExt cx="6239932" cy="1152128"/>
          </a:xfrm>
        </p:grpSpPr>
        <p:sp>
          <p:nvSpPr>
            <p:cNvPr id="271" name="Rounded Rectangle 270"/>
            <p:cNvSpPr/>
            <p:nvPr/>
          </p:nvSpPr>
          <p:spPr>
            <a:xfrm>
              <a:off x="743486" y="5586193"/>
              <a:ext cx="2093595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Empleo en el exterior</a:t>
              </a:r>
              <a:endParaRPr lang="en-GB" dirty="0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4909570" y="5589240"/>
              <a:ext cx="2073848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Empleo doméstico</a:t>
              </a:r>
              <a:endParaRPr lang="en-GB" dirty="0"/>
            </a:p>
          </p:txBody>
        </p:sp>
        <p:sp>
          <p:nvSpPr>
            <p:cNvPr id="273" name="Down Arrow 272"/>
            <p:cNvSpPr/>
            <p:nvPr/>
          </p:nvSpPr>
          <p:spPr>
            <a:xfrm>
              <a:off x="5881399" y="5157192"/>
              <a:ext cx="266476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Down Arrow 273"/>
            <p:cNvSpPr/>
            <p:nvPr/>
          </p:nvSpPr>
          <p:spPr>
            <a:xfrm>
              <a:off x="1649684" y="5169030"/>
              <a:ext cx="266476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Rounded Rectangle 271"/>
          <p:cNvSpPr/>
          <p:nvPr/>
        </p:nvSpPr>
        <p:spPr>
          <a:xfrm>
            <a:off x="6537858" y="218715"/>
            <a:ext cx="2492591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GLOBALIZACIÓN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88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Exportaciones sobre el PIB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05" y="1497590"/>
            <a:ext cx="8316359" cy="495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0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Importaciones sobre el PIB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54" y="1523672"/>
            <a:ext cx="826565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2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Balanza comercial sobre el PIB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57108" cy="4963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2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Destino de las exportaciones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80920" cy="5047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12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Origen de las importaciones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60" y="1556792"/>
            <a:ext cx="8243104" cy="502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5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Personalizado 1">
      <a:dk1>
        <a:srgbClr val="FFFFFF"/>
      </a:dk1>
      <a:lt1>
        <a:sysClr val="window" lastClr="FFFFFF"/>
      </a:lt1>
      <a:dk2>
        <a:srgbClr val="04617B"/>
      </a:dk2>
      <a:lt2>
        <a:srgbClr val="DBF5F9"/>
      </a:lt2>
      <a:accent1>
        <a:srgbClr val="073763"/>
      </a:accent1>
      <a:accent2>
        <a:srgbClr val="0B5394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3999</TotalTime>
  <Words>375</Words>
  <Application>Microsoft Office PowerPoint</Application>
  <PresentationFormat>Presentación en pantalla (4:3)</PresentationFormat>
  <Paragraphs>68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Tema1</vt:lpstr>
      <vt:lpstr>Presentación de PowerPoint</vt:lpstr>
      <vt:lpstr>Presentación de PowerPoint</vt:lpstr>
      <vt:lpstr>Presentación de PowerPoint</vt:lpstr>
      <vt:lpstr>Presentación de PowerPoint</vt:lpstr>
      <vt:lpstr>Exportaciones sobre el PIB</vt:lpstr>
      <vt:lpstr>Importaciones sobre el PIB</vt:lpstr>
      <vt:lpstr>Balanza comercial sobre el PIB</vt:lpstr>
      <vt:lpstr>Destino de las exportaciones</vt:lpstr>
      <vt:lpstr>Origen de las importaciones</vt:lpstr>
      <vt:lpstr>Importancia de los productos exportados</vt:lpstr>
      <vt:lpstr>Relevancia de los productos importados</vt:lpstr>
      <vt:lpstr>Rentabilidad de productos exportados</vt:lpstr>
      <vt:lpstr>Rentabilidad de productos importados</vt:lpstr>
      <vt:lpstr>Distribución de la renta generada por las exportaciones andaluzas</vt:lpstr>
      <vt:lpstr>Distribución de la renta que se generaría por las importaciones andaluzas</vt:lpstr>
      <vt:lpstr>Presentación de PowerPoint</vt:lpstr>
      <vt:lpstr>Presentación de PowerPoint</vt:lpstr>
    </vt:vector>
  </TitlesOfParts>
  <Company>Universidad Pablo de Olavide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CONTINGENT GROUPING APPROACH FOR STATED PREFERENCES</dc:title>
  <dc:creator>usuario</dc:creator>
  <cp:lastModifiedBy>usuario</cp:lastModifiedBy>
  <cp:revision>420</cp:revision>
  <dcterms:created xsi:type="dcterms:W3CDTF">2012-09-05T14:05:29Z</dcterms:created>
  <dcterms:modified xsi:type="dcterms:W3CDTF">2015-02-28T10:53:17Z</dcterms:modified>
</cp:coreProperties>
</file>