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4"/>
  </p:sldMasterIdLst>
  <p:notesMasterIdLst>
    <p:notesMasterId r:id="rId24"/>
  </p:notesMasterIdLst>
  <p:sldIdLst>
    <p:sldId id="256" r:id="rId5"/>
    <p:sldId id="265" r:id="rId6"/>
    <p:sldId id="266" r:id="rId7"/>
    <p:sldId id="257" r:id="rId8"/>
    <p:sldId id="271" r:id="rId9"/>
    <p:sldId id="272" r:id="rId10"/>
    <p:sldId id="284" r:id="rId11"/>
    <p:sldId id="273" r:id="rId12"/>
    <p:sldId id="28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2" r:id="rId21"/>
    <p:sldId id="269" r:id="rId22"/>
    <p:sldId id="268" r:id="rId2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3416" y="-13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notesMaster" Target="notesMasters/notesMaster1.xml"/><Relationship Id="rId25" Type="http://schemas.openxmlformats.org/officeDocument/2006/relationships/printerSettings" Target="printerSettings/printerSettings1.bin"/><Relationship Id="rId26" Type="http://schemas.openxmlformats.org/officeDocument/2006/relationships/presProps" Target="presProps.xml"/><Relationship Id="rId27" Type="http://schemas.openxmlformats.org/officeDocument/2006/relationships/viewProps" Target="viewProps.xml"/><Relationship Id="rId28" Type="http://schemas.openxmlformats.org/officeDocument/2006/relationships/theme" Target="theme/theme1.xml"/><Relationship Id="rId29" Type="http://schemas.openxmlformats.org/officeDocument/2006/relationships/tableStyles" Target="tableStyles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slideMaster" Target="slideMasters/slideMaster1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FB32A-8D41-4670-9CC1-A3E144D97E78}" type="datetimeFigureOut">
              <a:rPr lang="es-ES" smtClean="0"/>
              <a:pPr/>
              <a:t>17/3/16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8F0DEF-4B9C-45DD-8795-33ABA5C4DC2C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5491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F0DEF-4B9C-45DD-8795-33ABA5C4DC2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8F0DEF-4B9C-45DD-8795-33ABA5C4DC2C}" type="slidenum">
              <a:rPr lang="es-ES" smtClean="0"/>
              <a:pPr/>
              <a:t>4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17/3/16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1221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17/3/16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08747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17/3/16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59580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17/3/16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8834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17/3/16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3991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17/3/16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58783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17/3/16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38128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17/3/16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073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17/3/16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3539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17/3/16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7139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E2A7BC-2815-47EB-86C5-F5A1F6A3D2F9}" type="datetimeFigureOut">
              <a:rPr lang="es-ES" smtClean="0"/>
              <a:pPr/>
              <a:t>17/3/16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4A5EA-CDE7-4741-9D91-B83AF6DA77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30734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E2A7BC-2815-47EB-86C5-F5A1F6A3D2F9}" type="datetimeFigureOut">
              <a:rPr lang="es-ES" smtClean="0"/>
              <a:pPr/>
              <a:t>17/3/16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84A5EA-CDE7-4741-9D91-B83AF6DA7759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71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9.jpeg"/><Relationship Id="rId3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2.jpeg"/><Relationship Id="rId3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hyperlink" Target="mailto:41500384.edu@juntadeandalucia.es" TargetMode="External"/><Relationship Id="rId3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4" Type="http://schemas.openxmlformats.org/officeDocument/2006/relationships/image" Target="../media/image7.jpeg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g"/><Relationship Id="rId5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21 Imagen" descr="Sin título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850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4" name="Rectangle 7"/>
          <p:cNvSpPr>
            <a:spLocks noChangeArrowheads="1"/>
          </p:cNvSpPr>
          <p:nvPr/>
        </p:nvSpPr>
        <p:spPr bwMode="auto">
          <a:xfrm>
            <a:off x="3707904" y="5969605"/>
            <a:ext cx="515719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048000" algn="ctr"/>
                <a:tab pos="5400675" algn="r"/>
              </a:tabLst>
            </a:pPr>
            <a:r>
              <a:rPr kumimoji="0" lang="es-ES_tradnl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Eras Bk BT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es-ES_tradnl" sz="800" b="1" i="0" u="none" strike="noStrike" cap="none" normalizeH="0" baseline="0" dirty="0" smtClean="0">
                <a:ln>
                  <a:noFill/>
                </a:ln>
                <a:solidFill>
                  <a:srgbClr val="FFFFFF"/>
                </a:solidFill>
                <a:effectLst/>
                <a:latin typeface="Eras Bk BT" pitchFamily="34" charset="0"/>
                <a:ea typeface="Times New Roman" pitchFamily="18" charset="0"/>
                <a:cs typeface="Times New Roman" pitchFamily="18" charset="0"/>
              </a:rPr>
            </a:br>
            <a:endParaRPr kumimoji="0" lang="es-ES_tradnl" sz="8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Eras Bk BT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700338" algn="ctr"/>
                <a:tab pos="4410075" algn="ctr"/>
                <a:tab pos="5400675" algn="r"/>
              </a:tabLst>
            </a:pPr>
            <a:r>
              <a:rPr lang="es-ES_tradnl" sz="1600" b="1" dirty="0" smtClean="0">
                <a:solidFill>
                  <a:srgbClr val="FFFFFF"/>
                </a:solidFill>
                <a:latin typeface="Eras Bk BT" pitchFamily="34" charset="0"/>
                <a:ea typeface="Times New Roman" pitchFamily="18" charset="0"/>
                <a:cs typeface="Times New Roman" pitchFamily="18" charset="0"/>
              </a:rPr>
              <a:t>Sevilla 8 de febrero de 2016</a:t>
            </a:r>
            <a:endParaRPr kumimoji="0" lang="es-ES_tradnl" sz="1600" b="1" i="0" u="none" strike="noStrike" cap="none" normalizeH="0" baseline="0" dirty="0" smtClean="0">
              <a:ln>
                <a:noFill/>
              </a:ln>
              <a:solidFill>
                <a:srgbClr val="FFFFFF"/>
              </a:solidFill>
              <a:effectLst/>
              <a:latin typeface="Eras Bk BT" pitchFamily="34" charset="0"/>
              <a:ea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4 Imagen" descr="Sin título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67392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>EL TRABAJO EN RED COMO MOTOR DE TRANSFORMACIÓN SOCIAL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s-ES" dirty="0" smtClean="0"/>
              <a:t>UNA EXPERIENCIA DEL CEPER POLÍGONO SUR </a:t>
            </a:r>
          </a:p>
          <a:p>
            <a:r>
              <a:rPr lang="es-ES" dirty="0" smtClean="0"/>
              <a:t>DE SEVILLA</a:t>
            </a:r>
            <a:endParaRPr lang="es-E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331640" y="548680"/>
            <a:ext cx="7355160" cy="868958"/>
          </a:xfrm>
        </p:spPr>
        <p:txBody>
          <a:bodyPr>
            <a:normAutofit fontScale="90000"/>
          </a:bodyPr>
          <a:lstStyle/>
          <a:p>
            <a:pPr algn="l"/>
            <a:r>
              <a:rPr lang="es-ES" sz="2000" b="1" dirty="0" smtClean="0"/>
              <a:t/>
            </a:r>
            <a:br>
              <a:rPr lang="es-ES" sz="2000" b="1" dirty="0" smtClean="0"/>
            </a:br>
            <a:r>
              <a:rPr lang="es-ES" sz="2000" b="1" dirty="0" smtClean="0"/>
              <a:t>OBJETIVO</a:t>
            </a:r>
            <a:r>
              <a:rPr lang="es-ES" sz="2000" dirty="0"/>
              <a:t>.</a:t>
            </a:r>
            <a:br>
              <a:rPr lang="es-ES" sz="2000" dirty="0"/>
            </a:br>
            <a:r>
              <a:rPr lang="es-ES" sz="2000" dirty="0"/>
              <a:t>	REINCORPORACIÓN DE JÓVENES AL SISTEMA EDUCATIVO</a:t>
            </a:r>
            <a:br>
              <a:rPr lang="es-ES" sz="2000" dirty="0"/>
            </a:br>
            <a:r>
              <a:rPr lang="es-ES" sz="2000" dirty="0"/>
              <a:t>	FORMACIÓN INTEGRAL PARA LA VIDA Y PARA EL </a:t>
            </a:r>
            <a:r>
              <a:rPr lang="es-ES" sz="2000" dirty="0" smtClean="0"/>
              <a:t>EMPLEO.</a:t>
            </a:r>
            <a:r>
              <a:rPr lang="es-ES" sz="2000" dirty="0"/>
              <a:t/>
            </a:r>
            <a:br>
              <a:rPr lang="es-ES" sz="2000" dirty="0"/>
            </a:br>
            <a:endParaRPr lang="es-ES" sz="2000" dirty="0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922" y="1600200"/>
            <a:ext cx="8046156" cy="4525963"/>
          </a:xfrm>
        </p:spPr>
      </p:pic>
      <p:sp>
        <p:nvSpPr>
          <p:cNvPr id="5" name="4 CuadroTexto"/>
          <p:cNvSpPr txBox="1"/>
          <p:nvPr/>
        </p:nvSpPr>
        <p:spPr>
          <a:xfrm>
            <a:off x="1331640" y="0"/>
            <a:ext cx="7704856" cy="4616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TRABAJO CON JÓVENES</a:t>
            </a:r>
            <a:endParaRPr lang="es-ES" sz="2400" dirty="0"/>
          </a:p>
        </p:txBody>
      </p:sp>
    </p:spTree>
    <p:extLst>
      <p:ext uri="{BB962C8B-B14F-4D97-AF65-F5344CB8AC3E}">
        <p14:creationId xmlns:p14="http://schemas.microsoft.com/office/powerpoint/2010/main" val="22288540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78996" y="0"/>
            <a:ext cx="3600400" cy="306896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097868" y="548680"/>
            <a:ext cx="3528392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PROCESO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76064" y="900748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endParaRPr lang="es-ES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</a:rPr>
              <a:t>CREACIÓN DE ITINERARIOS ESPECÍFICOS CON HORARIOS ADAPTADOS: </a:t>
            </a:r>
          </a:p>
          <a:p>
            <a:pPr lvl="0"/>
            <a:r>
              <a:rPr lang="es-ES" dirty="0">
                <a:solidFill>
                  <a:prstClr val="black"/>
                </a:solidFill>
              </a:rPr>
              <a:t>		- ALFABETIZACIÓN</a:t>
            </a:r>
          </a:p>
          <a:p>
            <a:pPr lvl="0"/>
            <a:r>
              <a:rPr lang="es-ES" dirty="0">
                <a:solidFill>
                  <a:prstClr val="black"/>
                </a:solidFill>
              </a:rPr>
              <a:t>		- FORMACIÓN BÁSICA</a:t>
            </a:r>
          </a:p>
          <a:p>
            <a:pPr lvl="0"/>
            <a:r>
              <a:rPr lang="es-ES" dirty="0">
                <a:solidFill>
                  <a:prstClr val="black"/>
                </a:solidFill>
              </a:rPr>
              <a:t>		- T.A.E. - E.S.A</a:t>
            </a:r>
          </a:p>
          <a:p>
            <a:pPr lvl="0"/>
            <a:r>
              <a:rPr lang="es-ES" dirty="0">
                <a:solidFill>
                  <a:prstClr val="black"/>
                </a:solidFill>
              </a:rPr>
              <a:t>		- ACCESO A </a:t>
            </a:r>
            <a:r>
              <a:rPr lang="es-ES" dirty="0" smtClean="0">
                <a:solidFill>
                  <a:prstClr val="black"/>
                </a:solidFill>
              </a:rPr>
              <a:t>C.F.G.S</a:t>
            </a:r>
            <a:endParaRPr lang="es-ES" dirty="0">
              <a:solidFill>
                <a:prstClr val="black"/>
              </a:solidFill>
            </a:endParaRPr>
          </a:p>
          <a:p>
            <a:pPr marL="285750" lvl="0" indent="-285750">
              <a:buFont typeface="Wingdings" panose="05000000000000000000" pitchFamily="2" charset="2"/>
              <a:buChar char="ü"/>
            </a:pPr>
            <a:r>
              <a:rPr lang="es-ES" dirty="0">
                <a:solidFill>
                  <a:prstClr val="black"/>
                </a:solidFill>
              </a:rPr>
              <a:t>COORDINACIÓN CON LOS PROGRAMAS DE EMPLEO PARA LA ORIENTACIÓN E INSERCIÓN </a:t>
            </a:r>
            <a:r>
              <a:rPr lang="es-ES" dirty="0" smtClean="0">
                <a:solidFill>
                  <a:prstClr val="black"/>
                </a:solidFill>
              </a:rPr>
              <a:t>LABORAL.</a:t>
            </a:r>
            <a:endParaRPr lang="es-ES" dirty="0">
              <a:solidFill>
                <a:prstClr val="black"/>
              </a:solidFill>
            </a:endParaRPr>
          </a:p>
          <a:p>
            <a:pPr lvl="0"/>
            <a:endParaRPr lang="es-ES" dirty="0">
              <a:solidFill>
                <a:prstClr val="black"/>
              </a:solidFill>
            </a:endParaRPr>
          </a:p>
          <a:p>
            <a:pPr lvl="0"/>
            <a:r>
              <a:rPr lang="es-ES" dirty="0">
                <a:solidFill>
                  <a:prstClr val="black"/>
                </a:solidFill>
              </a:rPr>
              <a:t>		</a:t>
            </a:r>
          </a:p>
        </p:txBody>
      </p:sp>
      <p:pic>
        <p:nvPicPr>
          <p:cNvPr id="1026" name="Picture 2" descr="C:\Users\Direccion\Desktop\escuela taller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8996" y="3789041"/>
            <a:ext cx="3565004" cy="306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3789041"/>
            <a:ext cx="5328592" cy="3068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599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ortatil_4\Desktop\Jornadas enseñantes gitanos\Cádiz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4439332" cy="6741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39332" y="116633"/>
            <a:ext cx="4704666" cy="674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Pergamino horizontal"/>
          <p:cNvSpPr/>
          <p:nvPr/>
        </p:nvSpPr>
        <p:spPr>
          <a:xfrm>
            <a:off x="251520" y="116632"/>
            <a:ext cx="2664296" cy="1512169"/>
          </a:xfrm>
          <a:prstGeom prst="horizontalScroll">
            <a:avLst/>
          </a:prstGeom>
          <a:solidFill>
            <a:srgbClr val="FE8637"/>
          </a:solidFill>
          <a:ln w="25400" cap="flat" cmpd="sng" algn="ctr">
            <a:solidFill>
              <a:srgbClr val="FE86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0795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45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/>
            </a:pPr>
            <a:r>
              <a:rPr kumimoji="0" lang="es-ES" alt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MUJERES Y HOMBRES ENTRE 16 A 50 AÑOS SIN TITULACIÓN.</a:t>
            </a:r>
          </a:p>
        </p:txBody>
      </p:sp>
      <p:sp>
        <p:nvSpPr>
          <p:cNvPr id="4" name="3 Pergamino horizontal"/>
          <p:cNvSpPr/>
          <p:nvPr/>
        </p:nvSpPr>
        <p:spPr>
          <a:xfrm>
            <a:off x="251520" y="5057448"/>
            <a:ext cx="3420380" cy="1440160"/>
          </a:xfrm>
          <a:prstGeom prst="horizontalScroll">
            <a:avLst/>
          </a:prstGeom>
          <a:solidFill>
            <a:srgbClr val="FE8637"/>
          </a:solidFill>
          <a:ln w="25400" cap="flat" cmpd="sng" algn="ctr">
            <a:solidFill>
              <a:srgbClr val="FE86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b="1" kern="0" dirty="0" smtClean="0">
                <a:solidFill>
                  <a:prstClr val="white"/>
                </a:solidFill>
                <a:latin typeface="Lucida Sans Unicode"/>
              </a:rPr>
              <a:t>UNA ESCUELA ABIERTA AL BARRIO Y A LA VIDA.</a:t>
            </a:r>
            <a:endParaRPr kumimoji="0" lang="es-ES" sz="1800" b="1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ucida Sans Unicode"/>
              <a:ea typeface="+mn-ea"/>
              <a:cs typeface="+mn-cs"/>
            </a:endParaRPr>
          </a:p>
        </p:txBody>
      </p:sp>
      <p:sp>
        <p:nvSpPr>
          <p:cNvPr id="5" name="4 Pergamino horizontal"/>
          <p:cNvSpPr/>
          <p:nvPr/>
        </p:nvSpPr>
        <p:spPr>
          <a:xfrm>
            <a:off x="6095516" y="4877252"/>
            <a:ext cx="2808312" cy="1800552"/>
          </a:xfrm>
          <a:prstGeom prst="horizontalScroll">
            <a:avLst/>
          </a:prstGeom>
          <a:solidFill>
            <a:srgbClr val="FE8637"/>
          </a:solidFill>
          <a:ln w="25400" cap="flat" cmpd="sng" algn="ctr">
            <a:solidFill>
              <a:srgbClr val="FE86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ES UNA EXPERIENCIA DE EMPRENDIMIENTO PERSONAL Y LABORAL</a:t>
            </a:r>
          </a:p>
        </p:txBody>
      </p:sp>
      <p:sp>
        <p:nvSpPr>
          <p:cNvPr id="6" name="5 Pergamino horizontal"/>
          <p:cNvSpPr/>
          <p:nvPr/>
        </p:nvSpPr>
        <p:spPr>
          <a:xfrm>
            <a:off x="5987504" y="189958"/>
            <a:ext cx="3024336" cy="1365515"/>
          </a:xfrm>
          <a:prstGeom prst="horizontalScroll">
            <a:avLst/>
          </a:prstGeom>
          <a:solidFill>
            <a:srgbClr val="FE8637"/>
          </a:solidFill>
          <a:ln w="25400" cap="flat" cmpd="sng" algn="ctr">
            <a:solidFill>
              <a:srgbClr val="FE8637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ucida Sans Unicode"/>
                <a:ea typeface="+mn-ea"/>
                <a:cs typeface="+mn-cs"/>
              </a:rPr>
              <a:t>HAN CONFORMADO LA ASOCIACIÓN “LA UNIÓN”</a:t>
            </a:r>
          </a:p>
        </p:txBody>
      </p:sp>
    </p:spTree>
    <p:extLst>
      <p:ext uri="{BB962C8B-B14F-4D97-AF65-F5344CB8AC3E}">
        <p14:creationId xmlns:p14="http://schemas.microsoft.com/office/powerpoint/2010/main" val="2205441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1365672" y="2887682"/>
            <a:ext cx="752680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  <a:p>
            <a:endParaRPr lang="es-ES" b="1" dirty="0"/>
          </a:p>
          <a:p>
            <a:endParaRPr lang="es-ES" b="1" dirty="0" smtClean="0"/>
          </a:p>
          <a:p>
            <a:r>
              <a:rPr lang="es-ES" b="1" dirty="0" smtClean="0"/>
              <a:t>OBJETIVOS:</a:t>
            </a:r>
            <a:endParaRPr lang="es-ES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1" dirty="0"/>
              <a:t>DESARROLLAR UN TRABAJO COMUNITARIO DE REGENERACIÓN DE ZONAS </a:t>
            </a:r>
            <a:r>
              <a:rPr lang="es-ES" b="1" dirty="0" smtClean="0"/>
              <a:t>DEGRADADAS</a:t>
            </a:r>
            <a:r>
              <a:rPr lang="es-ES" b="1" dirty="0"/>
              <a:t> </a:t>
            </a:r>
            <a:r>
              <a:rPr lang="es-ES" b="1" dirty="0" smtClean="0"/>
              <a:t>PARA LA PARTICIPACIÓN Y LA CONVIVENCIA.</a:t>
            </a:r>
            <a:endParaRPr lang="es-ES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1" dirty="0"/>
              <a:t>CREAR REFERENTES VECINALES QUE PROMUEVAN LA INICIATIVA Y CONVIVENCIA EN EL BARRIO Y PONER EN VALOR EL PAPEL DE  LA EDUCACIÓN PERMANENTE</a:t>
            </a:r>
            <a:r>
              <a:rPr lang="es-ES" b="1" dirty="0" smtClean="0"/>
              <a:t>.</a:t>
            </a:r>
            <a:endParaRPr lang="es-ES" b="1" dirty="0"/>
          </a:p>
          <a:p>
            <a:pPr algn="just"/>
            <a:endParaRPr lang="es-ES" b="1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b="1" dirty="0"/>
              <a:t>TRABAJAR CON LOS CEIP E IES DE LA ZONA PROMOVIENDO EL </a:t>
            </a:r>
          </a:p>
          <a:p>
            <a:pPr algn="just"/>
            <a:r>
              <a:rPr lang="es-ES" b="1" dirty="0"/>
              <a:t>TRABAJO CON LAS FAMILIAS</a:t>
            </a:r>
            <a:r>
              <a:rPr lang="es-ES" b="1" dirty="0" smtClean="0"/>
              <a:t>.</a:t>
            </a:r>
          </a:p>
          <a:p>
            <a:pPr algn="just"/>
            <a:endParaRPr lang="es-ES" b="1" dirty="0" smtClean="0"/>
          </a:p>
          <a:p>
            <a:pPr marL="285750" indent="-285750" algn="just">
              <a:buFont typeface="Wingdings" pitchFamily="2" charset="2"/>
              <a:buChar char="ü"/>
            </a:pPr>
            <a:endParaRPr lang="es-ES" b="1" dirty="0" smtClean="0"/>
          </a:p>
          <a:p>
            <a:pPr algn="just"/>
            <a:endParaRPr lang="es-ES" b="1" dirty="0"/>
          </a:p>
          <a:p>
            <a:pPr marL="285750" indent="-285750" algn="just">
              <a:buFont typeface="Wingdings" pitchFamily="2" charset="2"/>
              <a:buChar char="ü"/>
            </a:pPr>
            <a:endParaRPr lang="es-ES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738560" y="2580"/>
            <a:ext cx="7812360" cy="1384995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rgbClr val="C3986D">
                <a:shade val="60000"/>
                <a:satMod val="110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HUERTOS ECOLÓGICOS EDUCATIVOS: UNA EXPERIENCIA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 DE DESARROLLO COMUNITARIO. </a:t>
            </a:r>
          </a:p>
        </p:txBody>
      </p:sp>
    </p:spTree>
    <p:extLst>
      <p:ext uri="{BB962C8B-B14F-4D97-AF65-F5344CB8AC3E}">
        <p14:creationId xmlns:p14="http://schemas.microsoft.com/office/powerpoint/2010/main" val="535301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27275"/>
            <a:ext cx="781236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s-ES" dirty="0">
              <a:solidFill>
                <a:prstClr val="black"/>
              </a:solidFill>
              <a:latin typeface="Franklin Gothic Book"/>
            </a:endParaRPr>
          </a:p>
          <a:p>
            <a:pPr lvl="0"/>
            <a:endParaRPr lang="es-ES" dirty="0">
              <a:solidFill>
                <a:prstClr val="black"/>
              </a:solidFill>
              <a:latin typeface="Franklin Gothic Book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prstClr val="black"/>
                </a:solidFill>
                <a:latin typeface="Franklin Gothic Book"/>
              </a:rPr>
              <a:t>SURGE </a:t>
            </a:r>
            <a:r>
              <a:rPr lang="es-ES" sz="1600" dirty="0">
                <a:solidFill>
                  <a:prstClr val="black"/>
                </a:solidFill>
                <a:latin typeface="Franklin Gothic Book"/>
              </a:rPr>
              <a:t>EN EL DESARROLLO DE UN PROGRAMA EUROPEO </a:t>
            </a:r>
            <a:r>
              <a:rPr lang="es-ES" sz="1600" b="1" dirty="0" smtClean="0">
                <a:solidFill>
                  <a:prstClr val="black"/>
                </a:solidFill>
                <a:latin typeface="Franklin Gothic Book"/>
              </a:rPr>
              <a:t>COMENIUS- </a:t>
            </a:r>
            <a:r>
              <a:rPr lang="es-ES" sz="1600" b="1" dirty="0">
                <a:solidFill>
                  <a:prstClr val="black"/>
                </a:solidFill>
                <a:latin typeface="Franklin Gothic Book"/>
              </a:rPr>
              <a:t>REGIO.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prstClr val="black"/>
                </a:solidFill>
                <a:latin typeface="Franklin Gothic Book"/>
              </a:rPr>
              <a:t>SE CONCRETA CON LAS EXPECTATIVAS PLANTEADAS POR LOS </a:t>
            </a:r>
            <a:r>
              <a:rPr lang="es-ES" sz="1600" dirty="0" smtClean="0">
                <a:solidFill>
                  <a:prstClr val="black"/>
                </a:solidFill>
                <a:latin typeface="Franklin Gothic Book"/>
              </a:rPr>
              <a:t>VECINOS/AS </a:t>
            </a:r>
            <a:r>
              <a:rPr lang="es-ES" sz="1600" dirty="0">
                <a:solidFill>
                  <a:prstClr val="black"/>
                </a:solidFill>
                <a:latin typeface="Franklin Gothic Book"/>
              </a:rPr>
              <a:t>DE LA ZONA.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prstClr val="black"/>
                </a:solidFill>
                <a:latin typeface="Franklin Gothic Book"/>
              </a:rPr>
              <a:t>SE VINCULA CON EL PROCESO DE CREACIÓN DEL PARQUE </a:t>
            </a:r>
            <a:r>
              <a:rPr lang="es-ES" sz="1600" dirty="0" smtClean="0">
                <a:solidFill>
                  <a:prstClr val="black"/>
                </a:solidFill>
                <a:latin typeface="Franklin Gothic Book"/>
              </a:rPr>
              <a:t>GUADAÍRA (CONTEXTO)</a:t>
            </a:r>
            <a:endParaRPr lang="es-ES" sz="1600" dirty="0">
              <a:solidFill>
                <a:prstClr val="black"/>
              </a:solidFill>
              <a:latin typeface="Franklin Gothic Book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prstClr val="black"/>
                </a:solidFill>
                <a:latin typeface="Franklin Gothic Book"/>
              </a:rPr>
              <a:t>COORDINACIÓN CON LA UNIVERSIDAD Y </a:t>
            </a:r>
            <a:r>
              <a:rPr lang="es-ES" sz="1600" dirty="0" smtClean="0">
                <a:solidFill>
                  <a:prstClr val="black"/>
                </a:solidFill>
                <a:latin typeface="Franklin Gothic Book"/>
              </a:rPr>
              <a:t>COMISIONADO DEL POLÍGONO SUR.</a:t>
            </a:r>
            <a:endParaRPr lang="es-ES" sz="1600" dirty="0">
              <a:solidFill>
                <a:prstClr val="black"/>
              </a:solidFill>
              <a:latin typeface="Franklin Gothic Book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prstClr val="black"/>
                </a:solidFill>
                <a:latin typeface="Franklin Gothic Book"/>
              </a:rPr>
              <a:t>FORMACIÓN DEL </a:t>
            </a:r>
            <a:r>
              <a:rPr lang="es-ES" sz="1600" dirty="0" smtClean="0">
                <a:solidFill>
                  <a:prstClr val="black"/>
                </a:solidFill>
                <a:latin typeface="Franklin Gothic Book"/>
              </a:rPr>
              <a:t>PROFESORADO.</a:t>
            </a:r>
          </a:p>
          <a:p>
            <a:pPr lvl="0" algn="just"/>
            <a:r>
              <a:rPr lang="es-ES" sz="1600" dirty="0" smtClean="0">
                <a:solidFill>
                  <a:prstClr val="black"/>
                </a:solidFill>
                <a:latin typeface="Franklin Gothic Book"/>
              </a:rPr>
              <a:t>CREACIÓN DEL PLAN EDUCATIVO DE HUERTOS ECOLÓGICOS (C. EMPRENDEDORA).</a:t>
            </a: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600" dirty="0" smtClean="0">
                <a:solidFill>
                  <a:prstClr val="black"/>
                </a:solidFill>
                <a:latin typeface="Franklin Gothic Book"/>
              </a:rPr>
              <a:t>CREACIÓN </a:t>
            </a:r>
            <a:r>
              <a:rPr lang="es-ES" sz="1600" dirty="0">
                <a:solidFill>
                  <a:prstClr val="black"/>
                </a:solidFill>
                <a:latin typeface="Franklin Gothic Book"/>
              </a:rPr>
              <a:t>DE LA ASOCIACIÓN </a:t>
            </a:r>
            <a:r>
              <a:rPr lang="es-ES" sz="1600" dirty="0" smtClean="0">
                <a:solidFill>
                  <a:prstClr val="black"/>
                </a:solidFill>
                <a:latin typeface="Franklin Gothic Book"/>
              </a:rPr>
              <a:t>“VERDES </a:t>
            </a:r>
            <a:r>
              <a:rPr lang="es-ES" sz="1600" dirty="0">
                <a:solidFill>
                  <a:prstClr val="black"/>
                </a:solidFill>
                <a:latin typeface="Franklin Gothic Book"/>
              </a:rPr>
              <a:t>DEL </a:t>
            </a:r>
            <a:r>
              <a:rPr lang="es-ES" sz="1600" dirty="0" smtClean="0">
                <a:solidFill>
                  <a:prstClr val="black"/>
                </a:solidFill>
                <a:latin typeface="Franklin Gothic Book"/>
              </a:rPr>
              <a:t>SUR”</a:t>
            </a:r>
            <a:endParaRPr lang="es-ES" sz="1600" dirty="0">
              <a:solidFill>
                <a:prstClr val="black"/>
              </a:solidFill>
              <a:latin typeface="Franklin Gothic Book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</a:pPr>
            <a:r>
              <a:rPr lang="es-ES" sz="1600" dirty="0">
                <a:solidFill>
                  <a:prstClr val="black"/>
                </a:solidFill>
                <a:latin typeface="Franklin Gothic Book"/>
              </a:rPr>
              <a:t>ESTABLECIMIENTO DE REDES DE COOPERACIÓN CON </a:t>
            </a:r>
            <a:r>
              <a:rPr lang="es-ES" sz="1600" dirty="0" smtClean="0">
                <a:solidFill>
                  <a:prstClr val="black"/>
                </a:solidFill>
                <a:latin typeface="Franklin Gothic Book"/>
              </a:rPr>
              <a:t>LAS ENTIDADES </a:t>
            </a:r>
            <a:r>
              <a:rPr lang="es-ES" sz="1600" dirty="0">
                <a:solidFill>
                  <a:prstClr val="black"/>
                </a:solidFill>
                <a:latin typeface="Franklin Gothic Book"/>
              </a:rPr>
              <a:t>Y CENTROS </a:t>
            </a:r>
            <a:r>
              <a:rPr lang="es-ES" sz="1600" dirty="0" smtClean="0">
                <a:solidFill>
                  <a:prstClr val="black"/>
                </a:solidFill>
                <a:latin typeface="Franklin Gothic Book"/>
              </a:rPr>
              <a:t>EDUCATIVOS DE </a:t>
            </a:r>
            <a:r>
              <a:rPr lang="es-ES" sz="1600" dirty="0">
                <a:solidFill>
                  <a:prstClr val="black"/>
                </a:solidFill>
                <a:latin typeface="Franklin Gothic Book"/>
              </a:rPr>
              <a:t>LA ZONA.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284984"/>
            <a:ext cx="4644008" cy="3573017"/>
          </a:xfrm>
          <a:prstGeom prst="rect">
            <a:avLst/>
          </a:prstGeom>
        </p:spPr>
      </p:pic>
      <p:pic>
        <p:nvPicPr>
          <p:cNvPr id="3074" name="Picture 2" descr="C:\Users\Direccion\Desktop\IMG_5441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16016" y="3284984"/>
            <a:ext cx="4427984" cy="3555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364060" y="143828"/>
            <a:ext cx="3528392" cy="369332"/>
          </a:xfrm>
          <a:prstGeom prst="rect">
            <a:avLst/>
          </a:prstGeom>
          <a:solidFill>
            <a:srgbClr val="92D050"/>
          </a:solidFill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rPr>
              <a:t>PROCESO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2836436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portatil_4\Desktop\Jornadas enseñantes gitanos\Visita al Canela 1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9144000" cy="6597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Pergamino horizontal"/>
          <p:cNvSpPr/>
          <p:nvPr/>
        </p:nvSpPr>
        <p:spPr>
          <a:xfrm>
            <a:off x="-7292" y="-210636"/>
            <a:ext cx="2880320" cy="1368152"/>
          </a:xfrm>
          <a:prstGeom prst="horizontalScroll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MUJERES Y HOMBRES ENTRE 20 Y 80 AÑOS.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kern="0" dirty="0" smtClean="0">
                <a:solidFill>
                  <a:prstClr val="white"/>
                </a:solidFill>
                <a:latin typeface="Franklin Gothic Book"/>
              </a:rPr>
              <a:t>FAMILIAS Y NIÑOS/AS.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" name="3 Pergamino horizontal"/>
          <p:cNvSpPr/>
          <p:nvPr/>
        </p:nvSpPr>
        <p:spPr>
          <a:xfrm>
            <a:off x="208248" y="5373216"/>
            <a:ext cx="2520280" cy="1368152"/>
          </a:xfrm>
          <a:prstGeom prst="horizontalScroll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kern="0" noProof="0" dirty="0" smtClean="0">
                <a:solidFill>
                  <a:prstClr val="white"/>
                </a:solidFill>
                <a:latin typeface="Franklin Gothic Book"/>
              </a:rPr>
              <a:t>CREACIÓN DE REFERENTES Y MEDIADORES SOCIALES.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5" name="4 Pergamino horizontal"/>
          <p:cNvSpPr/>
          <p:nvPr/>
        </p:nvSpPr>
        <p:spPr>
          <a:xfrm>
            <a:off x="6390888" y="5385308"/>
            <a:ext cx="2553896" cy="1405448"/>
          </a:xfrm>
          <a:prstGeom prst="horizontalScroll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ES UNA EXPERIENCIA DE DESARROLLO COMUNITARIO.</a:t>
            </a:r>
          </a:p>
        </p:txBody>
      </p:sp>
      <p:sp>
        <p:nvSpPr>
          <p:cNvPr id="6" name="5 Pergamino horizontal"/>
          <p:cNvSpPr/>
          <p:nvPr/>
        </p:nvSpPr>
        <p:spPr>
          <a:xfrm>
            <a:off x="6191672" y="-102624"/>
            <a:ext cx="2952328" cy="1152128"/>
          </a:xfrm>
          <a:prstGeom prst="horizontalScroll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HAN CONFORMADO LA ASOCIACIÓN VERDES DEL SUR</a:t>
            </a:r>
          </a:p>
        </p:txBody>
      </p:sp>
    </p:spTree>
    <p:extLst>
      <p:ext uri="{BB962C8B-B14F-4D97-AF65-F5344CB8AC3E}">
        <p14:creationId xmlns:p14="http://schemas.microsoft.com/office/powerpoint/2010/main" val="242101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331640" y="1003628"/>
            <a:ext cx="6678488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sz="12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dirty="0" smtClean="0"/>
              <a:t>PONER EN VALOR EL PAPEL DE LA INTERCULTURALIDAD COMO ENRIQUECIMIENTO SOCIAL.</a:t>
            </a:r>
            <a:endParaRPr lang="es-ES" sz="1400" dirty="0"/>
          </a:p>
          <a:p>
            <a:endParaRPr lang="es-ES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dirty="0"/>
              <a:t>EMPODERAMIENTO DE NUESTRO ALUMNADO Y FAMILIAS DE POLÍGONO SUR </a:t>
            </a:r>
          </a:p>
          <a:p>
            <a:endParaRPr lang="es-ES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dirty="0"/>
              <a:t>MEJORA DE LA CONVIVENCIA EN LA ZONA DESDE LA IMPLEMENTACIÓN DE HABILIDADES SOCIALES , DESARROLLO DE LA AUTOESTIMA, ESPÍRITU CRÍTICO E INICIATIVA PERSONAL Y SOCIAL.</a:t>
            </a:r>
          </a:p>
          <a:p>
            <a:endParaRPr lang="es-ES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dirty="0"/>
              <a:t>TRABAJO COOPERATIVO Y SIGNIFICATIVO CON LOS CEIP E IES DE POLÍGONO SUR</a:t>
            </a:r>
            <a:r>
              <a:rPr lang="es-ES" sz="1400" dirty="0" smtClean="0"/>
              <a:t>.</a:t>
            </a:r>
          </a:p>
          <a:p>
            <a:endParaRPr lang="es-ES" sz="1400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dirty="0" smtClean="0"/>
              <a:t>IDENTIFICACIÓN DE LA CULTURA GITANA Y SUS VALORES COMUNITARIOS.</a:t>
            </a:r>
            <a:endParaRPr lang="es-ES" sz="1400" dirty="0"/>
          </a:p>
          <a:p>
            <a:endParaRPr lang="es-ES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dirty="0"/>
              <a:t>CREACIÓN DE UN PROYECTO DE CENTRO ABIERTO AL BARRIO Y EN REVISIÓN CONTINUA.</a:t>
            </a:r>
          </a:p>
          <a:p>
            <a:endParaRPr lang="es-ES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dirty="0"/>
              <a:t>ENRIQUECIMIENTO DEL TEJIDO ASOCIATIVO DE LA ZONA (CREACIÓN DE TRES ASOCIACIÓNES</a:t>
            </a:r>
            <a:r>
              <a:rPr lang="es-ES" sz="1400" dirty="0" smtClean="0"/>
              <a:t>) CON REFERENTES SOCIALES.</a:t>
            </a:r>
            <a:endParaRPr lang="es-ES" sz="1400" dirty="0"/>
          </a:p>
          <a:p>
            <a:endParaRPr lang="es-ES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dirty="0"/>
              <a:t>ROMPER ESTIGMAS SOCIALES Y DAR A CONOCER LAS BUENAS EXPERIENCIAS EDUCATIVAS DE  POLÍGONO SUR A LA SOCIEDAD</a:t>
            </a:r>
            <a:r>
              <a:rPr lang="es-ES" sz="1400" dirty="0" smtClean="0"/>
              <a:t>.</a:t>
            </a:r>
          </a:p>
          <a:p>
            <a:endParaRPr lang="es-ES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s-ES" sz="1400" dirty="0"/>
              <a:t>RECONOCER EL VALOR DE LA EDUCACIÓN PERMANENTE COMO VÍA DE DESARROLLO DE LAS PERSONAS ADULTAS.</a:t>
            </a:r>
          </a:p>
          <a:p>
            <a:endParaRPr lang="es-ES" sz="1400" dirty="0"/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s-ES" sz="1400" dirty="0"/>
          </a:p>
        </p:txBody>
      </p:sp>
      <p:sp>
        <p:nvSpPr>
          <p:cNvPr id="3" name="2 CuadroTexto"/>
          <p:cNvSpPr txBox="1"/>
          <p:nvPr/>
        </p:nvSpPr>
        <p:spPr>
          <a:xfrm>
            <a:off x="1475656" y="241484"/>
            <a:ext cx="4167732" cy="523220"/>
          </a:xfrm>
          <a:prstGeom prst="rect">
            <a:avLst/>
          </a:prstGeom>
          <a:gradFill rotWithShape="1">
            <a:gsLst>
              <a:gs pos="0">
                <a:srgbClr val="C3986D">
                  <a:tint val="75000"/>
                  <a:shade val="85000"/>
                  <a:satMod val="230000"/>
                </a:srgbClr>
              </a:gs>
              <a:gs pos="25000">
                <a:srgbClr val="C3986D">
                  <a:tint val="90000"/>
                  <a:shade val="70000"/>
                  <a:satMod val="220000"/>
                </a:srgbClr>
              </a:gs>
              <a:gs pos="50000">
                <a:srgbClr val="C3986D">
                  <a:tint val="90000"/>
                  <a:shade val="58000"/>
                  <a:satMod val="225000"/>
                </a:srgbClr>
              </a:gs>
              <a:gs pos="65000">
                <a:srgbClr val="C3986D">
                  <a:tint val="90000"/>
                  <a:shade val="58000"/>
                  <a:satMod val="225000"/>
                </a:srgbClr>
              </a:gs>
              <a:gs pos="80000">
                <a:srgbClr val="C3986D">
                  <a:tint val="90000"/>
                  <a:shade val="69000"/>
                  <a:satMod val="220000"/>
                </a:srgbClr>
              </a:gs>
              <a:gs pos="100000">
                <a:srgbClr val="C3986D">
                  <a:tint val="77000"/>
                  <a:shade val="80000"/>
                  <a:satMod val="230000"/>
                </a:srgbClr>
              </a:gs>
            </a:gsLst>
            <a:lin ang="5400000" scaled="1"/>
          </a:gradFill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rgbClr val="C3986D">
                <a:shade val="60000"/>
                <a:satMod val="110000"/>
              </a:srgbClr>
            </a:contourClr>
          </a:sp3d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800" b="1" i="0" u="none" strike="noStrike" kern="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LOGROS</a:t>
            </a:r>
          </a:p>
        </p:txBody>
      </p:sp>
    </p:spTree>
    <p:extLst>
      <p:ext uri="{BB962C8B-B14F-4D97-AF65-F5344CB8AC3E}">
        <p14:creationId xmlns:p14="http://schemas.microsoft.com/office/powerpoint/2010/main" val="26971463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1026" name="Picture 2" descr="F:\Dhaka\2014-09-08 08.18.5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473"/>
            <a:ext cx="9144000" cy="6955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1331640" y="188640"/>
            <a:ext cx="7056784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600" b="1" dirty="0">
                <a:solidFill>
                  <a:schemeClr val="bg1"/>
                </a:solidFill>
              </a:rPr>
              <a:t>PUESTA EN VALOR DE LA ESCUELA PÚBLICA  ANDALUZA Y DE LA EDUCACIÓN DE PERSONAS ADULTAS.</a:t>
            </a:r>
          </a:p>
          <a:p>
            <a:pPr algn="ctr"/>
            <a:r>
              <a:rPr lang="es-ES" sz="1600" b="1" dirty="0" smtClean="0">
                <a:solidFill>
                  <a:schemeClr val="bg1"/>
                </a:solidFill>
              </a:rPr>
              <a:t>1º </a:t>
            </a:r>
            <a:r>
              <a:rPr lang="es-ES" sz="1600" b="1" dirty="0">
                <a:solidFill>
                  <a:schemeClr val="bg1"/>
                </a:solidFill>
              </a:rPr>
              <a:t>PREMIO NACIONAL 2013  “MIGUEL HERNÁNDEZ” CONCEDIDO POR EL MINISTERIO DE EDUCACIÓN, CULTURA Y DEPORTE.</a:t>
            </a:r>
          </a:p>
          <a:p>
            <a:pPr algn="ctr"/>
            <a:r>
              <a:rPr lang="es-ES" sz="1600" b="1" dirty="0">
                <a:solidFill>
                  <a:schemeClr val="bg1"/>
                </a:solidFill>
              </a:rPr>
              <a:t>PREMIO INTERNACIONAL 2014 DE ALFABETIZACIÓN “CONFUCIO” CONCEDIDO POR LA  </a:t>
            </a:r>
            <a:r>
              <a:rPr lang="es-ES" sz="1600" b="1" dirty="0" smtClean="0">
                <a:solidFill>
                  <a:schemeClr val="bg1"/>
                </a:solidFill>
              </a:rPr>
              <a:t>UNESCO </a:t>
            </a:r>
            <a:endParaRPr lang="es-ES" sz="1600" b="1" dirty="0">
              <a:solidFill>
                <a:schemeClr val="bg1"/>
              </a:solidFill>
            </a:endParaRPr>
          </a:p>
          <a:p>
            <a:r>
              <a:rPr lang="es-ES" sz="1600" dirty="0">
                <a:solidFill>
                  <a:schemeClr val="bg1"/>
                </a:solidFill>
              </a:rPr>
              <a:t>EN RECONOCIMIENTO AL PAPEL EDUCATIVO DEL CENTRO CON POBLACIÓN EN RIESGO DE EXCLUSIÓN SOCIAL. “EL PAPEL DE LA EDUCACIÓN PERMANENTE EN POLÍGONO SUR: UNA EXPERIENCIA DE TRABAJO EN RED</a:t>
            </a:r>
            <a:r>
              <a:rPr lang="es-ES" dirty="0" smtClean="0">
                <a:solidFill>
                  <a:schemeClr val="bg1"/>
                </a:solidFill>
              </a:rPr>
              <a:t>”.</a:t>
            </a:r>
          </a:p>
          <a:p>
            <a:r>
              <a:rPr lang="es-ES" b="1" dirty="0" smtClean="0">
                <a:solidFill>
                  <a:schemeClr val="bg1"/>
                </a:solidFill>
              </a:rPr>
              <a:t>PREMIO AL MÉRITO EDUCATIVO 2014. JUNTA DE ANDALUCIA.</a:t>
            </a:r>
            <a:endParaRPr lang="es-E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7617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¡MUCHAS GRACIAS!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1372" y="1844824"/>
            <a:ext cx="6763036" cy="3888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07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2483768" y="2852935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u="sng" dirty="0">
                <a:solidFill>
                  <a:prstClr val="black"/>
                </a:solidFill>
                <a:hlinkClick r:id="rId2"/>
              </a:rPr>
              <a:t>41500384.edu@juntadeandalucia.es</a:t>
            </a:r>
            <a:endParaRPr lang="es-ES" dirty="0">
              <a:solidFill>
                <a:prstClr val="black"/>
              </a:solidFill>
            </a:endParaRPr>
          </a:p>
          <a:p>
            <a:pPr algn="ctr"/>
            <a:r>
              <a:rPr lang="es-ES" dirty="0">
                <a:solidFill>
                  <a:prstClr val="black"/>
                </a:solidFill>
              </a:rPr>
              <a:t> 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Dirección: C/ Bendición y Esperanza nº2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 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41013 - Sevilla.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 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Teléfonos: 955656917/ 671593703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 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Fax: 955656918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 </a:t>
            </a:r>
          </a:p>
          <a:p>
            <a:pPr algn="ctr"/>
            <a:r>
              <a:rPr lang="es-ES" dirty="0">
                <a:solidFill>
                  <a:prstClr val="black"/>
                </a:solidFill>
              </a:rPr>
              <a:t>http://adultosur.blogspot.com</a:t>
            </a:r>
          </a:p>
        </p:txBody>
      </p:sp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111448"/>
            <a:ext cx="3528392" cy="2309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63928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611560" y="404664"/>
            <a:ext cx="7884368" cy="1143000"/>
          </a:xfrm>
        </p:spPr>
        <p:txBody>
          <a:bodyPr>
            <a:normAutofit/>
          </a:bodyPr>
          <a:lstStyle/>
          <a:p>
            <a:r>
              <a:rPr lang="es-ES" sz="3200" dirty="0" smtClean="0"/>
              <a:t>LA ESCUELA NO PUEDE SER UNA ISLA AJENA A SU CONTEXTO SOCIOEDUCATIVO.</a:t>
            </a:r>
            <a:endParaRPr lang="es-ES" sz="3200" dirty="0"/>
          </a:p>
        </p:txBody>
      </p:sp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853136"/>
          </a:xfrm>
        </p:spPr>
        <p:txBody>
          <a:bodyPr>
            <a:normAutofit/>
          </a:bodyPr>
          <a:lstStyle/>
          <a:p>
            <a:r>
              <a:rPr lang="es-ES" dirty="0" smtClean="0"/>
              <a:t>Los docentes tenemos que conocer la realidad de las familias y los problemas y necesidades que tienen.</a:t>
            </a:r>
          </a:p>
          <a:p>
            <a:r>
              <a:rPr lang="es-ES" dirty="0" smtClean="0"/>
              <a:t>Analizar los recursos y servicios que existen en la zona y trabajar desde el compromiso social.</a:t>
            </a:r>
          </a:p>
          <a:p>
            <a:r>
              <a:rPr lang="es-ES" dirty="0" smtClean="0"/>
              <a:t>Formarnos y ser capaces de dar lo mejor de nosotros mismos. Somos comunicadores.</a:t>
            </a:r>
          </a:p>
          <a:p>
            <a:r>
              <a:rPr lang="es-ES" dirty="0" smtClean="0"/>
              <a:t>Trabajar en red con el resto de servicios e instituciones para salir de las aulas a la vida.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06951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 sz="2800" b="1" dirty="0" smtClean="0"/>
              <a:t/>
            </a:r>
            <a:br>
              <a:rPr lang="es-ES" sz="2800" b="1" dirty="0" smtClean="0"/>
            </a:br>
            <a:r>
              <a:rPr lang="es-ES" sz="2400" b="1" dirty="0" smtClean="0"/>
              <a:t>¿</a:t>
            </a:r>
            <a:r>
              <a:rPr lang="es-ES" sz="2400" b="1" dirty="0"/>
              <a:t>Cómo lograr desde las aulas que Sevilla sea una sociedad más inclusiva, justa y con igualdad de oportunidades</a:t>
            </a:r>
            <a:r>
              <a:rPr lang="es-ES" sz="2400" b="1" dirty="0" smtClean="0"/>
              <a:t>?</a:t>
            </a:r>
            <a:r>
              <a:rPr lang="es-ES" sz="2400" dirty="0"/>
              <a:t>.</a:t>
            </a:r>
            <a:br>
              <a:rPr lang="es-ES" sz="2400" dirty="0"/>
            </a:br>
            <a:endParaRPr lang="es-ES" sz="2400" dirty="0"/>
          </a:p>
        </p:txBody>
      </p:sp>
      <p:sp>
        <p:nvSpPr>
          <p:cNvPr id="6" name="5 Marcador de contenido"/>
          <p:cNvSpPr>
            <a:spLocks noGrp="1"/>
          </p:cNvSpPr>
          <p:nvPr>
            <p:ph sz="half" idx="4294967295"/>
          </p:nvPr>
        </p:nvSpPr>
        <p:spPr>
          <a:xfrm>
            <a:off x="467544" y="1340768"/>
            <a:ext cx="8424936" cy="5328592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s-ES" sz="2400" dirty="0" smtClean="0"/>
              <a:t>Generando una escuela desde y para la vida: itinerarios educativos específicos adaptados  al  perfil del alumnado.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E</a:t>
            </a:r>
            <a:r>
              <a:rPr lang="es-ES" sz="2400" dirty="0" smtClean="0"/>
              <a:t>mpoderar a las personas como protagonistas de la transformación social.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P</a:t>
            </a:r>
            <a:r>
              <a:rPr lang="es-ES" sz="2400" dirty="0" smtClean="0"/>
              <a:t>otenciar competencias comunicativas, sociales y emocionales.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M</a:t>
            </a:r>
            <a:r>
              <a:rPr lang="es-ES" sz="2400" dirty="0" smtClean="0"/>
              <a:t>ejorar la convivencia en la zona. Contribuir al tejido asociativo.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R</a:t>
            </a:r>
            <a:r>
              <a:rPr lang="es-ES" sz="2400" dirty="0" smtClean="0"/>
              <a:t>eincorporar a jóvenes al s. educativo.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P</a:t>
            </a:r>
            <a:r>
              <a:rPr lang="es-ES" sz="2400" dirty="0" smtClean="0"/>
              <a:t>oner en valor el papel de la mujer.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C</a:t>
            </a:r>
            <a:r>
              <a:rPr lang="es-ES" sz="2400" dirty="0" smtClean="0"/>
              <a:t>ompartir la interculturalidad como riqueza social y no como amenaza.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P</a:t>
            </a:r>
            <a:r>
              <a:rPr lang="es-ES" sz="2400" dirty="0" smtClean="0"/>
              <a:t>romover encuentros intergeneracionales.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s-ES" sz="2400" dirty="0"/>
              <a:t>R</a:t>
            </a:r>
            <a:r>
              <a:rPr lang="es-ES" sz="2400" dirty="0" smtClean="0"/>
              <a:t>omper estigmas sociales y dar a conocer las buenas experiencias educativas de  polígono sur a la sociedad.</a:t>
            </a:r>
          </a:p>
          <a:p>
            <a:pPr>
              <a:buFont typeface="Wingdings" panose="05000000000000000000" pitchFamily="2" charset="2"/>
              <a:buChar char="Ø"/>
            </a:pPr>
            <a:endParaRPr lang="es-E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sz="2400" dirty="0"/>
          </a:p>
          <a:p>
            <a:pPr>
              <a:buFont typeface="Wingdings" panose="05000000000000000000" pitchFamily="2" charset="2"/>
              <a:buChar char="Ø"/>
            </a:pPr>
            <a:endParaRPr lang="es-E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sz="2400" dirty="0" smtClean="0"/>
          </a:p>
          <a:p>
            <a:pPr>
              <a:buFont typeface="Wingdings" panose="05000000000000000000" pitchFamily="2" charset="2"/>
              <a:buChar char="Ø"/>
            </a:pPr>
            <a:endParaRPr lang="es-ES" sz="2400" dirty="0" smtClean="0"/>
          </a:p>
          <a:p>
            <a:endParaRPr lang="es-ES" dirty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297416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62099" y="260648"/>
            <a:ext cx="7355160" cy="1143000"/>
          </a:xfrm>
        </p:spPr>
        <p:txBody>
          <a:bodyPr>
            <a:normAutofit/>
          </a:bodyPr>
          <a:lstStyle/>
          <a:p>
            <a:r>
              <a:rPr lang="es-ES" dirty="0" smtClean="0"/>
              <a:t>CONTEXTO SOCIOEDUCATIVO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38938"/>
            <a:ext cx="8286784" cy="5298697"/>
          </a:xfrm>
        </p:spPr>
        <p:txBody>
          <a:bodyPr/>
          <a:lstStyle/>
          <a:p>
            <a:pPr marL="0" indent="0" algn="ctr">
              <a:buNone/>
            </a:pPr>
            <a:r>
              <a:rPr lang="es-ES" dirty="0" smtClean="0"/>
              <a:t>ANÁLISIS DE NUESTRA REALIDAD</a:t>
            </a:r>
            <a:endParaRPr lang="es-ES" dirty="0"/>
          </a:p>
        </p:txBody>
      </p:sp>
      <p:grpSp>
        <p:nvGrpSpPr>
          <p:cNvPr id="4" name="3 Grupo"/>
          <p:cNvGrpSpPr/>
          <p:nvPr/>
        </p:nvGrpSpPr>
        <p:grpSpPr>
          <a:xfrm>
            <a:off x="3259883" y="2219576"/>
            <a:ext cx="2016224" cy="2045649"/>
            <a:chOff x="3077298" y="2426905"/>
            <a:chExt cx="2016224" cy="2075074"/>
          </a:xfrm>
        </p:grpSpPr>
        <p:sp>
          <p:nvSpPr>
            <p:cNvPr id="5" name="4 Elipse"/>
            <p:cNvSpPr/>
            <p:nvPr/>
          </p:nvSpPr>
          <p:spPr>
            <a:xfrm>
              <a:off x="3077298" y="2426905"/>
              <a:ext cx="2016224" cy="2075074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3374258" y="2740041"/>
              <a:ext cx="1422303" cy="1404917"/>
            </a:xfrm>
            <a:prstGeom prst="rect">
              <a:avLst/>
            </a:prstGeom>
            <a:solidFill>
              <a:srgbClr val="92D050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</a:rPr>
                <a:t>FRACASO ESCOLAR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ES" altLang="es-ES" sz="1600" kern="0" dirty="0" smtClean="0">
                  <a:solidFill>
                    <a:prstClr val="black"/>
                  </a:solidFill>
                  <a:latin typeface="Franklin Gothic Book"/>
                </a:rPr>
                <a:t>ABANDONO</a:t>
              </a:r>
              <a:endParaRPr kumimoji="0" lang="es-ES" altLang="es-ES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</a:rPr>
                <a:t>ESO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grpSp>
        <p:nvGrpSpPr>
          <p:cNvPr id="7" name="6 Grupo"/>
          <p:cNvGrpSpPr/>
          <p:nvPr/>
        </p:nvGrpSpPr>
        <p:grpSpPr>
          <a:xfrm>
            <a:off x="479210" y="2348880"/>
            <a:ext cx="2748685" cy="2645010"/>
            <a:chOff x="323528" y="2584190"/>
            <a:chExt cx="2736304" cy="2789026"/>
          </a:xfrm>
        </p:grpSpPr>
        <p:sp>
          <p:nvSpPr>
            <p:cNvPr id="8" name="7 Elipse"/>
            <p:cNvSpPr/>
            <p:nvPr/>
          </p:nvSpPr>
          <p:spPr>
            <a:xfrm>
              <a:off x="323528" y="2584190"/>
              <a:ext cx="2736304" cy="2789026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9" name="8 CuadroTexto"/>
            <p:cNvSpPr txBox="1"/>
            <p:nvPr/>
          </p:nvSpPr>
          <p:spPr>
            <a:xfrm>
              <a:off x="550821" y="3101540"/>
              <a:ext cx="2412268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</a:rPr>
                <a:t>NIVEL SOCIO-ECONÓMICO BAJO: ALTOS INDICES DE DESEMPLEO.</a:t>
              </a:r>
              <a:r>
                <a:rPr kumimoji="0" lang="es-ES" altLang="es-ES" sz="1600" b="0" i="0" u="none" strike="noStrike" kern="0" cap="none" spc="0" normalizeH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</a:rPr>
                <a:t> </a:t>
              </a:r>
              <a:r>
                <a:rPr lang="es-ES" altLang="es-ES" sz="1600" kern="0" dirty="0" smtClean="0">
                  <a:solidFill>
                    <a:prstClr val="black"/>
                  </a:solidFill>
                  <a:latin typeface="Franklin Gothic Book"/>
                </a:rPr>
                <a:t>70% Y</a:t>
              </a:r>
              <a:r>
                <a:rPr kumimoji="0" lang="es-ES" altLang="es-E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</a:rPr>
                <a:t> 26 % DE ANALFABETISMO.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grpSp>
        <p:nvGrpSpPr>
          <p:cNvPr id="10" name="9 Grupo"/>
          <p:cNvGrpSpPr/>
          <p:nvPr/>
        </p:nvGrpSpPr>
        <p:grpSpPr>
          <a:xfrm>
            <a:off x="1784573" y="5101009"/>
            <a:ext cx="2122722" cy="1629261"/>
            <a:chOff x="1819063" y="5155497"/>
            <a:chExt cx="2122722" cy="1635765"/>
          </a:xfrm>
        </p:grpSpPr>
        <p:sp>
          <p:nvSpPr>
            <p:cNvPr id="11" name="10 Elipse"/>
            <p:cNvSpPr/>
            <p:nvPr/>
          </p:nvSpPr>
          <p:spPr>
            <a:xfrm>
              <a:off x="1819063" y="5155497"/>
              <a:ext cx="2088232" cy="1635765"/>
            </a:xfrm>
            <a:prstGeom prst="ellipse">
              <a:avLst/>
            </a:prstGeom>
            <a:solidFill>
              <a:srgbClr val="92D050"/>
            </a:solidFill>
            <a:ln w="25400" cap="flat" cmpd="sng" algn="ctr">
              <a:solidFill>
                <a:srgbClr val="F0A22E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1853553" y="5307430"/>
              <a:ext cx="2088232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altLang="es-E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Franklin Gothic Book"/>
                </a:rPr>
                <a:t> 40.000 HABITANTES. DIFERENTES PROCEDENCIAS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</a:endParaRPr>
            </a:p>
          </p:txBody>
        </p:sp>
      </p:grpSp>
      <p:sp>
        <p:nvSpPr>
          <p:cNvPr id="13" name="12 Elipse"/>
          <p:cNvSpPr/>
          <p:nvPr/>
        </p:nvSpPr>
        <p:spPr>
          <a:xfrm>
            <a:off x="4067943" y="4589514"/>
            <a:ext cx="2162145" cy="204812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/>
            <a:r>
              <a:rPr lang="es-ES" altLang="es-ES" sz="1600" dirty="0">
                <a:solidFill>
                  <a:prstClr val="black"/>
                </a:solidFill>
              </a:rPr>
              <a:t>BAJA CUALIFICACIÓN PROFESIONAL EN JÓVENES Y ADULTOS.</a:t>
            </a:r>
          </a:p>
          <a:p>
            <a:pPr lvl="0" algn="ctr"/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4" name="13 Elipse"/>
          <p:cNvSpPr/>
          <p:nvPr/>
        </p:nvSpPr>
        <p:spPr>
          <a:xfrm>
            <a:off x="6317018" y="4589514"/>
            <a:ext cx="1998222" cy="1901424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107950" lvl="0">
              <a:buClr>
                <a:srgbClr val="E6E6E6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 sz="1600" dirty="0" smtClean="0">
                <a:solidFill>
                  <a:prstClr val="black"/>
                </a:solidFill>
                <a:latin typeface="Franklin Gothic Book"/>
              </a:rPr>
              <a:t>9.000</a:t>
            </a:r>
          </a:p>
          <a:p>
            <a:pPr marL="107950" lvl="0">
              <a:buClr>
                <a:srgbClr val="E6E6E6"/>
              </a:buClr>
              <a:buSzPct val="4500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s-ES" altLang="es-ES" sz="1600" dirty="0" smtClean="0">
                <a:solidFill>
                  <a:prstClr val="black"/>
                </a:solidFill>
                <a:latin typeface="Franklin Gothic Book"/>
              </a:rPr>
              <a:t>JÓVENES </a:t>
            </a:r>
            <a:r>
              <a:rPr lang="es-ES" altLang="es-ES" sz="1600" dirty="0">
                <a:solidFill>
                  <a:prstClr val="black"/>
                </a:solidFill>
                <a:latin typeface="Franklin Gothic Book"/>
              </a:rPr>
              <a:t>DE 16 A 24 AÑOS</a:t>
            </a:r>
          </a:p>
        </p:txBody>
      </p:sp>
      <p:sp>
        <p:nvSpPr>
          <p:cNvPr id="15" name="14 Elipse"/>
          <p:cNvSpPr/>
          <p:nvPr/>
        </p:nvSpPr>
        <p:spPr>
          <a:xfrm>
            <a:off x="5508104" y="3409211"/>
            <a:ext cx="2112697" cy="1037537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s-ES" sz="1600" dirty="0">
                <a:solidFill>
                  <a:prstClr val="black"/>
                </a:solidFill>
                <a:latin typeface="Franklin Gothic Book"/>
              </a:rPr>
              <a:t>ZONA  ACTUACIÓN PRIORITARIA</a:t>
            </a:r>
          </a:p>
        </p:txBody>
      </p:sp>
      <p:sp>
        <p:nvSpPr>
          <p:cNvPr id="16" name="15 Elipse"/>
          <p:cNvSpPr/>
          <p:nvPr/>
        </p:nvSpPr>
        <p:spPr>
          <a:xfrm>
            <a:off x="7236296" y="1971080"/>
            <a:ext cx="1662049" cy="1613626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s-ES" altLang="es-ES" sz="1600" dirty="0">
                <a:solidFill>
                  <a:prstClr val="black"/>
                </a:solidFill>
                <a:latin typeface="Franklin Gothic Book"/>
              </a:rPr>
              <a:t>ALTO ÍNDICE DE ABSENTIS-MO ESCOLAR.</a:t>
            </a:r>
          </a:p>
          <a:p>
            <a:pPr lvl="0"/>
            <a:endParaRPr lang="es-E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7" name="16 Elipse"/>
          <p:cNvSpPr/>
          <p:nvPr/>
        </p:nvSpPr>
        <p:spPr>
          <a:xfrm>
            <a:off x="5401996" y="2211746"/>
            <a:ext cx="1656184" cy="1008112"/>
          </a:xfrm>
          <a:prstGeom prst="ellipse">
            <a:avLst/>
          </a:prstGeom>
          <a:solidFill>
            <a:srgbClr val="92D050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 algn="ctr"/>
            <a:r>
              <a:rPr lang="es-ES" altLang="es-ES" dirty="0">
                <a:solidFill>
                  <a:prstClr val="black"/>
                </a:solidFill>
                <a:latin typeface="Franklin Gothic Book"/>
              </a:rPr>
              <a:t>6 BARRIOS</a:t>
            </a:r>
            <a:endParaRPr kumimoji="0" lang="es-ES" sz="1800" b="0" i="0" u="none" strike="noStrike" kern="0" cap="none" spc="0" normalizeH="0" baseline="0" noProof="0" dirty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 txBox="1">
            <a:spLocks/>
          </p:cNvSpPr>
          <p:nvPr/>
        </p:nvSpPr>
        <p:spPr>
          <a:xfrm>
            <a:off x="1114950" y="99740"/>
            <a:ext cx="3910208" cy="841248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rgbClr val="C3986D">
                <a:shade val="60000"/>
                <a:satMod val="110000"/>
              </a:srgbClr>
            </a:contourClr>
          </a:sp3d>
        </p:spPr>
        <p:txBody>
          <a:bodyPr vert="horz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600" kern="1200" cap="all" baseline="0">
                <a:solidFill>
                  <a:schemeClr val="lt1"/>
                </a:solidFill>
                <a:effectLst>
                  <a:reflection blurRad="12700" stA="48000" endA="300" endPos="55000" dir="5400000" sy="-90000" algn="bl" rotWithShape="0"/>
                </a:effectLst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3600" b="0" i="0" u="none" strike="noStrike" kern="1200" cap="all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Franklin Gothic Book"/>
                <a:ea typeface="+mn-ea"/>
                <a:cs typeface="+mn-cs"/>
              </a:rPr>
              <a:t>METODOLOGÍA</a:t>
            </a:r>
            <a:endParaRPr kumimoji="0" lang="es-ES" sz="3600" b="0" i="0" u="none" strike="noStrike" kern="1200" cap="all" spc="0" normalizeH="0" baseline="0" noProof="0" dirty="0">
              <a:ln>
                <a:noFill/>
              </a:ln>
              <a:solidFill>
                <a:sysClr val="window" lastClr="FFFFFF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547664" y="997396"/>
            <a:ext cx="5832648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 smtClean="0"/>
              <a:t>GENERAR EXPERIENCIAS DE EMPRENDIMIENTO Y CONVIVENCIA PERSONAL, SOCIAL Y LABORAL A TRAVÉS DEL TRABAJO EN RED.</a:t>
            </a:r>
          </a:p>
          <a:p>
            <a:endParaRPr lang="es-ES" dirty="0"/>
          </a:p>
          <a:p>
            <a:endParaRPr lang="es-ES" dirty="0" smtClean="0"/>
          </a:p>
          <a:p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1297856" y="2145717"/>
            <a:ext cx="3727302" cy="461665"/>
          </a:xfrm>
          <a:prstGeom prst="rect">
            <a:avLst/>
          </a:prstGeom>
          <a:solidFill>
            <a:srgbClr val="92D050"/>
          </a:solidFill>
          <a:ln w="25400" cap="flat" cmpd="sng" algn="ctr">
            <a:solidFill>
              <a:srgbClr val="C17529"/>
            </a:solidFill>
            <a:prstDash val="solid"/>
          </a:ln>
          <a:effectLst/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EJES DEL TRABAJO EN RED</a:t>
            </a:r>
          </a:p>
        </p:txBody>
      </p:sp>
      <p:sp>
        <p:nvSpPr>
          <p:cNvPr id="5" name="4 CuadroTexto"/>
          <p:cNvSpPr txBox="1"/>
          <p:nvPr/>
        </p:nvSpPr>
        <p:spPr>
          <a:xfrm>
            <a:off x="971600" y="2610683"/>
            <a:ext cx="756084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ABRIR LAS PUERTAS A LOS AGENTES SOCIALES (SERVICIOS SOCIALES, ADMINISTRACIONES, CENTRO DE SALUD, CENTROS DEPORTIVOS,LIMPIEZA, ETC).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PROPICIAR LA INTEGRACIÓN SOCIAL DE LAS PERSONAS (CENTRO DE INSERCIÓN SOCIAL LUIS VIVES DEL CENTRO PENITENCIARIO Y ASOCIACIONES DE POBLACIÓN GITANA E INMIGRANTE.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GENERAR Y APOYAR EL TEJIDO ASOCIATIVO Y A LAS ENTIDADES</a:t>
            </a:r>
            <a:r>
              <a:rPr lang="es-ES" dirty="0"/>
              <a:t> </a:t>
            </a:r>
            <a:r>
              <a:rPr lang="es-ES" dirty="0" smtClean="0"/>
              <a:t>(JÓVENES, POBLACIÓN GITANA, MAYORES, HORTELANOS, ETC)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APOSTAR POR LA COLABORACIÓN CON UNIVERSIDADES (FORMACIÓN Y APOYO)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ENTENDER LA FORMACIÓN COMO UN PROCESO DE DESARROLLO COLECTIVO.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es-ES" dirty="0" smtClean="0"/>
              <a:t>GENERAR UN PENSAMIENTO CRÍTICO Y DE COMPROMISO SOCIAL.</a:t>
            </a:r>
          </a:p>
          <a:p>
            <a:endParaRPr lang="es-ES" dirty="0" smtClean="0"/>
          </a:p>
          <a:p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1442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Título"/>
          <p:cNvSpPr>
            <a:spLocks noGrp="1"/>
          </p:cNvSpPr>
          <p:nvPr>
            <p:ph type="title"/>
          </p:nvPr>
        </p:nvSpPr>
        <p:spPr>
          <a:xfrm>
            <a:off x="1331640" y="6648"/>
            <a:ext cx="7812360" cy="1143000"/>
          </a:xfr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s-ES" dirty="0" smtClean="0"/>
              <a:t>EXPERIENCIAS DE EMPRENDIMIENTO SOCIAL</a:t>
            </a:r>
            <a:endParaRPr lang="es-ES" dirty="0"/>
          </a:p>
        </p:txBody>
      </p:sp>
      <p:pic>
        <p:nvPicPr>
          <p:cNvPr id="8" name="7 Marcador de contenido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5" y="1600200"/>
            <a:ext cx="8262590" cy="5069160"/>
          </a:xfrm>
        </p:spPr>
      </p:pic>
      <p:sp>
        <p:nvSpPr>
          <p:cNvPr id="10" name="9 CuadroTexto"/>
          <p:cNvSpPr txBox="1"/>
          <p:nvPr/>
        </p:nvSpPr>
        <p:spPr>
          <a:xfrm>
            <a:off x="1835696" y="1196752"/>
            <a:ext cx="6264696" cy="11079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b="1" dirty="0" smtClean="0">
                <a:solidFill>
                  <a:schemeClr val="tx1"/>
                </a:solidFill>
              </a:rPr>
              <a:t>TERTULIAS DIALÓGICAS INTERGENERACIONALES</a:t>
            </a:r>
          </a:p>
          <a:p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7340" y="2334216"/>
            <a:ext cx="7110463" cy="3129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9949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pic>
        <p:nvPicPr>
          <p:cNvPr id="4" name="3 Marcador de contenido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88" y="0"/>
            <a:ext cx="5559524" cy="4469979"/>
          </a:xfr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8596" y="3688947"/>
            <a:ext cx="4225404" cy="316905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0"/>
            <a:ext cx="3563888" cy="3688947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55448"/>
            <a:ext cx="4897016" cy="300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453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endParaRPr lang="es-ES" dirty="0"/>
          </a:p>
        </p:txBody>
      </p:sp>
      <p:sp>
        <p:nvSpPr>
          <p:cNvPr id="7" name="6 Pergamino horizontal"/>
          <p:cNvSpPr/>
          <p:nvPr/>
        </p:nvSpPr>
        <p:spPr>
          <a:xfrm>
            <a:off x="1043608" y="-50080"/>
            <a:ext cx="3321862" cy="1597361"/>
          </a:xfrm>
          <a:prstGeom prst="horizontalScroll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r>
              <a:rPr lang="es-ES" dirty="0">
                <a:solidFill>
                  <a:prstClr val="black"/>
                </a:solidFill>
              </a:rPr>
              <a:t>PERFIL</a:t>
            </a:r>
            <a:r>
              <a:rPr lang="es-ES" dirty="0" smtClean="0">
                <a:solidFill>
                  <a:prstClr val="black"/>
                </a:solidFill>
              </a:rPr>
              <a:t>:</a:t>
            </a:r>
          </a:p>
          <a:p>
            <a:r>
              <a:rPr lang="es-ES" dirty="0" smtClean="0">
                <a:solidFill>
                  <a:prstClr val="black"/>
                </a:solidFill>
              </a:rPr>
              <a:t> </a:t>
            </a:r>
            <a:r>
              <a:rPr lang="es-ES" dirty="0">
                <a:solidFill>
                  <a:prstClr val="black"/>
                </a:solidFill>
              </a:rPr>
              <a:t>MUJERES ENTRE </a:t>
            </a:r>
            <a:r>
              <a:rPr lang="es-ES" dirty="0" smtClean="0">
                <a:solidFill>
                  <a:prstClr val="black"/>
                </a:solidFill>
              </a:rPr>
              <a:t>20 </a:t>
            </a:r>
            <a:r>
              <a:rPr lang="es-ES" dirty="0">
                <a:solidFill>
                  <a:prstClr val="black"/>
                </a:solidFill>
              </a:rPr>
              <a:t>Y </a:t>
            </a:r>
            <a:r>
              <a:rPr lang="es-ES" dirty="0" smtClean="0">
                <a:solidFill>
                  <a:prstClr val="black"/>
                </a:solidFill>
              </a:rPr>
              <a:t>90 AÑOS</a:t>
            </a:r>
            <a:r>
              <a:rPr lang="es-ES" dirty="0">
                <a:solidFill>
                  <a:prstClr val="black"/>
                </a:solidFill>
              </a:rPr>
              <a:t>, NIÑOS/AS Y </a:t>
            </a:r>
            <a:r>
              <a:rPr lang="es-ES" dirty="0" smtClean="0">
                <a:solidFill>
                  <a:prstClr val="black"/>
                </a:solidFill>
              </a:rPr>
              <a:t>JÓVENES GITANOS/AS.</a:t>
            </a: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8" name="7 Pergamino horizontal"/>
          <p:cNvSpPr/>
          <p:nvPr/>
        </p:nvSpPr>
        <p:spPr>
          <a:xfrm>
            <a:off x="5728207" y="-27384"/>
            <a:ext cx="3415793" cy="1547281"/>
          </a:xfrm>
          <a:prstGeom prst="horizontalScroll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es-ES" dirty="0">
                <a:solidFill>
                  <a:prstClr val="black"/>
                </a:solidFill>
                <a:latin typeface="Franklin Gothic Book"/>
              </a:rPr>
              <a:t>HAN CONFORMADO LA ASOCIACIÓN  DE TEATRO COMUNITARIO “NO NOS DUELE NÁ</a:t>
            </a:r>
            <a:r>
              <a:rPr lang="es-ES" dirty="0" smtClean="0">
                <a:solidFill>
                  <a:prstClr val="black"/>
                </a:solidFill>
                <a:latin typeface="Franklin Gothic Book"/>
              </a:rPr>
              <a:t>”.</a:t>
            </a:r>
            <a:endParaRPr lang="es-E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9" name="8 Pergamino horizontal"/>
          <p:cNvSpPr/>
          <p:nvPr/>
        </p:nvSpPr>
        <p:spPr>
          <a:xfrm>
            <a:off x="1331640" y="5661248"/>
            <a:ext cx="3600400" cy="1386190"/>
          </a:xfrm>
          <a:prstGeom prst="horizontalScroll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es-ES" dirty="0" smtClean="0">
                <a:solidFill>
                  <a:prstClr val="black"/>
                </a:solidFill>
                <a:latin typeface="Franklin Gothic Book"/>
              </a:rPr>
              <a:t>EXPERIENCIA INTERCENTRO CON EL CEIP ANDALUCIA Y EL IES D. ORTIZ.</a:t>
            </a:r>
            <a:endParaRPr lang="es-ES" dirty="0">
              <a:solidFill>
                <a:prstClr val="black"/>
              </a:solidFill>
              <a:latin typeface="Franklin Gothic Book"/>
            </a:endParaRPr>
          </a:p>
        </p:txBody>
      </p:sp>
      <p:sp>
        <p:nvSpPr>
          <p:cNvPr id="10" name="9 Pergamino horizontal"/>
          <p:cNvSpPr/>
          <p:nvPr/>
        </p:nvSpPr>
        <p:spPr>
          <a:xfrm>
            <a:off x="5364088" y="5589240"/>
            <a:ext cx="3500198" cy="1260403"/>
          </a:xfrm>
          <a:prstGeom prst="horizontalScroll">
            <a:avLst/>
          </a:prstGeom>
          <a:solidFill>
            <a:srgbClr val="F0A22E"/>
          </a:solidFill>
          <a:ln w="25400" cap="flat" cmpd="sng" algn="ctr">
            <a:solidFill>
              <a:srgbClr val="F0A22E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lvl="0"/>
            <a:r>
              <a:rPr lang="es-ES" sz="1600" dirty="0">
                <a:solidFill>
                  <a:prstClr val="black"/>
                </a:solidFill>
                <a:latin typeface="Franklin Gothic Book"/>
              </a:rPr>
              <a:t>ES UNA EXPERIENCIA DE EMPRENDIMIENTO SOCIAL Y CULTURAL HACIA LA </a:t>
            </a:r>
            <a:r>
              <a:rPr lang="es-ES" sz="1600" dirty="0" smtClean="0">
                <a:solidFill>
                  <a:prstClr val="black"/>
                </a:solidFill>
                <a:latin typeface="Franklin Gothic Book"/>
              </a:rPr>
              <a:t>COMUNIDAD.</a:t>
            </a:r>
            <a:endParaRPr lang="es-ES" sz="1600" dirty="0">
              <a:solidFill>
                <a:prstClr val="black"/>
              </a:solidFill>
              <a:latin typeface="Franklin Gothic Book"/>
            </a:endParaRPr>
          </a:p>
        </p:txBody>
      </p:sp>
      <p:pic>
        <p:nvPicPr>
          <p:cNvPr id="3" name="2 Marcador de contenido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412777"/>
            <a:ext cx="3888432" cy="4392488"/>
          </a:xfrm>
        </p:spPr>
      </p:pic>
      <p:pic>
        <p:nvPicPr>
          <p:cNvPr id="1026" name="Picture 2" descr="C:\Users\portatil_4\Desktop\Jornadas enseñantes gitanos\libro viajer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65470" y="1412776"/>
            <a:ext cx="476471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736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Marcador de contenido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052736"/>
            <a:ext cx="4372024" cy="2808312"/>
          </a:xfrm>
        </p:spPr>
      </p:pic>
      <p:sp>
        <p:nvSpPr>
          <p:cNvPr id="4" name="3 Título"/>
          <p:cNvSpPr txBox="1">
            <a:spLocks noGrp="1"/>
          </p:cNvSpPr>
          <p:nvPr>
            <p:ph type="title"/>
          </p:nvPr>
        </p:nvSpPr>
        <p:spPr>
          <a:xfrm>
            <a:off x="457200" y="615305"/>
            <a:ext cx="8229600" cy="461665"/>
          </a:xfrm>
          <a:prstGeom prst="rect">
            <a:avLst/>
          </a:prstGeom>
          <a:solidFill>
            <a:srgbClr val="92D050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PROMOVER UNA ESCUELA ABIERTA AL BARRIO.</a:t>
            </a:r>
            <a:endParaRPr lang="es-ES" sz="2400" dirty="0"/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27984" y="4077072"/>
            <a:ext cx="4516040" cy="2664296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69172" y="1164704"/>
            <a:ext cx="4374852" cy="2857500"/>
          </a:xfrm>
          <a:prstGeom prst="rect">
            <a:avLst/>
          </a:prstGeom>
        </p:spPr>
      </p:pic>
      <p:pic>
        <p:nvPicPr>
          <p:cNvPr id="8" name="7 Imagen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8" y="4005064"/>
            <a:ext cx="4248472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086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62C3C37051E9A641AC2303B3332CAD4A" ma:contentTypeVersion="1" ma:contentTypeDescription="Crear nuevo documento." ma:contentTypeScope="" ma:versionID="8ea7d7ff09f2d9ea97db9e81613af687">
  <xsd:schema xmlns:xsd="http://www.w3.org/2001/XMLSchema" xmlns:xs="http://www.w3.org/2001/XMLSchema" xmlns:p="http://schemas.microsoft.com/office/2006/metadata/properties" xmlns:ns2="a87534ba-5cdb-4867-b688-9adf535dbc4a" targetNamespace="http://schemas.microsoft.com/office/2006/metadata/properties" ma:root="true" ma:fieldsID="e9e94e2ef692f1e48008adab0ea1e0fe" ns2:_="">
    <xsd:import namespace="a87534ba-5cdb-4867-b688-9adf535dbc4a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7534ba-5cdb-4867-b688-9adf535dbc4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Compartid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789A519-C40F-40CB-9003-F3769C79DC8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BB4CF2-A820-4BCF-B687-DBCFA35E97C6}">
  <ds:schemaRefs>
    <ds:schemaRef ds:uri="a87534ba-5cdb-4867-b688-9adf535dbc4a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23D36B8-BC09-431F-938E-720B6DBB636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7534ba-5cdb-4867-b688-9adf535dbc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1076</TotalTime>
  <Words>943</Words>
  <Application>Microsoft Macintosh PowerPoint</Application>
  <PresentationFormat>On-screen Show (4:3)</PresentationFormat>
  <Paragraphs>143</Paragraphs>
  <Slides>19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Tema de Office</vt:lpstr>
      <vt:lpstr>EL TRABAJO EN RED COMO MOTOR DE TRANSFORMACIÓN SOCIAL</vt:lpstr>
      <vt:lpstr>LA ESCUELA NO PUEDE SER UNA ISLA AJENA A SU CONTEXTO SOCIOEDUCATIVO.</vt:lpstr>
      <vt:lpstr> ¿Cómo lograr desde las aulas que Sevilla sea una sociedad más inclusiva, justa y con igualdad de oportunidades?. </vt:lpstr>
      <vt:lpstr>CONTEXTO SOCIOEDUCATIVO</vt:lpstr>
      <vt:lpstr>PowerPoint Presentation</vt:lpstr>
      <vt:lpstr>EXPERIENCIAS DE EMPRENDIMIENTO SOCIAL</vt:lpstr>
      <vt:lpstr>PowerPoint Presentation</vt:lpstr>
      <vt:lpstr>PowerPoint Presentation</vt:lpstr>
      <vt:lpstr>PROMOVER UNA ESCUELA ABIERTA AL BARRIO.</vt:lpstr>
      <vt:lpstr> OBJETIVO.  REINCORPORACIÓN DE JÓVENES AL SISTEMA EDUCATIVO  FORMACIÓN INTEGRAL PARA LA VIDA Y PARA EL EMPLEO.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¡MUCHAS GRACIAS!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carmen.aneas</dc:creator>
  <cp:lastModifiedBy>Paolo Cavalieri</cp:lastModifiedBy>
  <cp:revision>71</cp:revision>
  <dcterms:created xsi:type="dcterms:W3CDTF">2014-03-05T12:00:15Z</dcterms:created>
  <dcterms:modified xsi:type="dcterms:W3CDTF">2016-03-17T12:57:02Z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0x01010062C3C37051E9A641AC2303B3332CAD4A</vt:lpwstr>
  </property>
</Properties>
</file>